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5"/>
  </p:notesMasterIdLst>
  <p:sldIdLst>
    <p:sldId id="284" r:id="rId2"/>
    <p:sldId id="393" r:id="rId3"/>
    <p:sldId id="375" r:id="rId4"/>
    <p:sldId id="376" r:id="rId5"/>
    <p:sldId id="292" r:id="rId6"/>
    <p:sldId id="285" r:id="rId7"/>
    <p:sldId id="294" r:id="rId8"/>
    <p:sldId id="377" r:id="rId9"/>
    <p:sldId id="319" r:id="rId10"/>
    <p:sldId id="326" r:id="rId11"/>
    <p:sldId id="258" r:id="rId12"/>
    <p:sldId id="259" r:id="rId13"/>
    <p:sldId id="291" r:id="rId14"/>
    <p:sldId id="391" r:id="rId15"/>
    <p:sldId id="392" r:id="rId16"/>
    <p:sldId id="298" r:id="rId17"/>
    <p:sldId id="336" r:id="rId18"/>
    <p:sldId id="337" r:id="rId19"/>
    <p:sldId id="341" r:id="rId20"/>
    <p:sldId id="339" r:id="rId21"/>
    <p:sldId id="342" r:id="rId22"/>
    <p:sldId id="358" r:id="rId23"/>
    <p:sldId id="346" r:id="rId24"/>
    <p:sldId id="347" r:id="rId25"/>
    <p:sldId id="349" r:id="rId26"/>
    <p:sldId id="350" r:id="rId27"/>
    <p:sldId id="351" r:id="rId28"/>
    <p:sldId id="352" r:id="rId29"/>
    <p:sldId id="313" r:id="rId30"/>
    <p:sldId id="314" r:id="rId31"/>
    <p:sldId id="353" r:id="rId32"/>
    <p:sldId id="354" r:id="rId33"/>
    <p:sldId id="378" r:id="rId34"/>
    <p:sldId id="356" r:id="rId35"/>
    <p:sldId id="357" r:id="rId36"/>
    <p:sldId id="355" r:id="rId37"/>
    <p:sldId id="380" r:id="rId38"/>
    <p:sldId id="333" r:id="rId39"/>
    <p:sldId id="379" r:id="rId40"/>
    <p:sldId id="359" r:id="rId41"/>
    <p:sldId id="368" r:id="rId42"/>
    <p:sldId id="362" r:id="rId43"/>
    <p:sldId id="381" r:id="rId44"/>
    <p:sldId id="372" r:id="rId45"/>
    <p:sldId id="383" r:id="rId46"/>
    <p:sldId id="384" r:id="rId47"/>
    <p:sldId id="386" r:id="rId48"/>
    <p:sldId id="385" r:id="rId49"/>
    <p:sldId id="387" r:id="rId50"/>
    <p:sldId id="388" r:id="rId51"/>
    <p:sldId id="389" r:id="rId52"/>
    <p:sldId id="365" r:id="rId53"/>
    <p:sldId id="331" r:id="rId54"/>
    <p:sldId id="374" r:id="rId55"/>
    <p:sldId id="366" r:id="rId56"/>
    <p:sldId id="390" r:id="rId57"/>
    <p:sldId id="367" r:id="rId58"/>
    <p:sldId id="361" r:id="rId59"/>
    <p:sldId id="363" r:id="rId60"/>
    <p:sldId id="364" r:id="rId61"/>
    <p:sldId id="369" r:id="rId62"/>
    <p:sldId id="370" r:id="rId63"/>
    <p:sldId id="371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31E"/>
    <a:srgbClr val="31AECE"/>
    <a:srgbClr val="12AAB5"/>
    <a:srgbClr val="FF2C2C"/>
    <a:srgbClr val="F2931E"/>
    <a:srgbClr val="F09965"/>
    <a:srgbClr val="1099A3"/>
    <a:srgbClr val="3DB2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82192"/>
  </p:normalViewPr>
  <p:slideViewPr>
    <p:cSldViewPr snapToGrid="0" snapToObjects="1">
      <p:cViewPr varScale="1">
        <p:scale>
          <a:sx n="99" d="100"/>
          <a:sy n="99" d="100"/>
        </p:scale>
        <p:origin x="1312" y="176"/>
      </p:cViewPr>
      <p:guideLst/>
    </p:cSldViewPr>
  </p:slideViewPr>
  <p:outlineViewPr>
    <p:cViewPr>
      <p:scale>
        <a:sx n="33" d="100"/>
        <a:sy n="33" d="100"/>
      </p:scale>
      <p:origin x="0" y="-67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AE25C-7827-0443-A0EF-947747F82AA8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BF7B3-6987-424A-B5B3-BFF143D57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76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15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07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07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34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23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39C89-AC94-F391-E613-741E0B9A4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6EF65F4-57D6-7BCD-61DD-86ADFD76A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E9A7CC2-990C-FD11-6A79-9DBBE311D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879D12-B739-ADF5-D270-6B8698D63B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14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88B55-3C5B-B554-801C-AD90200FE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125FD6D-82ED-154E-96A9-D6C3DC3895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368CE72-03A7-ED3F-0D9C-3FAC28180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8AD675-A86F-A86A-A723-CE89EAC8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12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83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82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15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06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CB95C-A51E-63F4-1085-EC302CCE0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CFD9C8-68D6-4173-B5EC-4522C41A4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83ACB54-DF15-BAC1-7C77-71D709BA7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7C7C5F-30CB-0A1B-4ACA-986E49316F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93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31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18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89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43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80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791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34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602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351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75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970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176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783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6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F27CA-6040-3128-86A5-C31D061DF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9B0C0E-B25C-253C-18D2-ACD06F6AA1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58637C-9791-0CE3-65B7-6FE866B97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ACF3F3-E4E4-E630-17B0-20C09A438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530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708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773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462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E0236-E31F-C651-94FC-12877B524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D7A0C1-4697-A527-38E3-F5D444FAA4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F007727-0217-D38D-1D0D-AF7B55AC0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34BF4E-D04F-FA36-392C-079056B99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063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395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EC5D8-7556-03A6-0CD2-7A6856396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7543351-914E-8F96-46C3-CEFF47E94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4EC7D95-2245-561D-84C6-CB61D9BC4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71C878-5572-7E86-CF00-D0B04A761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56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723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285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94FA7-613D-9D65-CD8C-D0F4AE8A4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27ABBB9-EF10-FD90-232D-1FDBD1FBAC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4CF7EF5-BDEC-8E57-DFD9-D8542E025A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41F7C5-1711-E8FC-C3F0-29B76ED95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207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027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7880D-4224-9B65-6F34-9D7ECE2F4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2568440-C3A3-792C-ED99-E176BBDB02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29A1C31-CE62-4C2A-1DC6-71210A036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C9B982-CC66-0305-F7F1-5EEEFB50A3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824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62C7B-50F5-068A-3762-821F43B8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0050505-ED38-26FD-0E84-FE4A72DB4A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BFEDB37-92C6-BBBB-C4B6-1B9CCE32A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9D4FCD-6320-A2ED-0C56-CA7F3E4514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616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72BE2-309D-33EC-0945-94FBA2CCA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C83F7B1-7C3F-9E6B-C3DB-766FCB0295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C31003E-43E4-3D78-74F7-B7FD75C75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14CC0A-655A-B86C-DFFB-BCB05B813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559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F3921-2927-77F5-0139-DF904D168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87A80E9-9013-1398-6760-B98063621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A1D891C-F942-DAE4-A37B-E16074C3D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8712F00-A8EC-19B2-B263-67997D28D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292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34EF1-D28D-AB95-6561-89FC562D5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BE322D-B4A9-B0A2-BA29-8BD1D5DCB5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AC2788D-93AE-B276-473A-2FC5CBBCE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457631-4E02-A0FB-83C4-32EB515EC3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354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5ABBA-4FD3-1E82-04D3-3F166CD11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A486D4A-26DC-120C-8B0A-6BFFBD96D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FE9C5A8-935F-B185-108F-0A9E9F80B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245ED2-F972-14B4-F7F9-0DA449A33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931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F3571-D4D2-CD84-E58B-88F944069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4AF4BB3-C886-F7CE-FC92-3748CB42B3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A9D908F-9DB9-2C0E-C082-60CA02C2D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E1B075-7A66-0D8A-B93F-8EBD6BC455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71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443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D4E02-52D5-F092-CB9A-06ACCBC73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DD51CF4-9242-BCC3-996B-5FB506A00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A046921-0630-C868-9350-46C58F12F7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6F4463-A71E-1B51-7275-62A84E1413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855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0C6A9-D1E2-8D0B-DA77-62757DF73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C1E16B-7119-C62F-71E7-BA673BECC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C59FB89-F031-3BA5-9C33-E72A81FB0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06D5EB-EE55-3E10-0B5E-92C9411E3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152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261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069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4C6BD-A90F-3F37-B3F4-7C4A15E8D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A8BD64D-5AAD-1DE7-1B10-8EC73E7A80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BBFD5C-2673-2FC6-E51E-8DFC2842E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0B893CA-21B3-6A7C-1D7D-211D4C05A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636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A9050-E736-6C1B-835C-FB2553FF9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0270B65-7B12-FEF0-1116-26F60A34E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1A458DA-2396-DB83-1678-65B66C1E4F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1E07A2-229D-B36E-E980-91F2AFF2C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878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6E4B5-5300-182D-A969-003843ED8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3F3E9BB-B5D8-1FC9-879E-89D3770FC6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1BB9517-2201-C3F6-969A-E7CFA761C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74770A-646D-ADD9-5DA2-2FE0727BDC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572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CF22C-387C-3A2E-2F2B-B2AF58DD8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A5ED241-B2E2-BC50-8859-73BAA5514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188EAA1-BE5E-8FAB-ADAA-F9A8D06EF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62D5D3-A8B3-90BE-DC52-85528879A9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93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330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28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741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354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9DAD5-F875-1458-70D6-FF214918C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3F9C2A-FB64-4C08-FECA-D2F778F4C8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FD9F3EC-6671-E97A-AF26-7559BF59F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04E3D4-1C67-CC6B-645F-722F3A7C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288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4FD12-778A-2BD9-869B-5D7CF04C1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444EDBE-22FC-4981-AC9A-A7B51125DE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23946DA-E85E-ACC5-A0A1-52872EA12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1BA03-9E2B-772D-0F00-17EA45C763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432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C9F6D-CE67-8B05-770B-5A4892E16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9BD732E-4E81-BBC5-F1D5-DA334E2B8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12E2DC1-B0B2-3CF0-4689-C2B845B87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06A3DB-B829-C80C-812B-2A98D0A30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16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69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10769-E602-6B43-BF30-C6FDAF166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381D3A-349A-869B-9520-030EAF1DD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AD03759-29E0-9709-0F7D-DC16CC52E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20A55B-83A7-232C-E16D-515C17EAF7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54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F7B3-6987-424A-B5B3-BFF143D578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3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B0A32-50B5-CB48-9EFD-26FC4B6F1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523E9B-A109-DD4E-9421-EA21FB802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51DFF-05F2-1440-A501-7073A30BF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3B83B-4B47-EA41-9B0A-34CC281ED16A}" type="datetime1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FE76C-15F9-4D4F-ADEA-334AF89D5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TraceSim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661C8-C7A1-6D48-B8A0-DFB898047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16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5888E-B50D-F842-A552-E9192EA03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2D828-A59D-BC4B-9766-3A3937984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CB49D-90AC-5D4D-895B-0BA5DE9A3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9457-A59F-334E-8E10-F933FF6277B6}" type="datetime1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A66D9-5AC7-E24E-AEFE-0B29383E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TraceSim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91578-7547-A245-9955-5E7D0B67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2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C8C47A-D4D9-CC4D-A1C3-FE9D57B2CD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693DD-EDF5-9D4B-B78F-2A7CC4F0E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EFBCE-8AA1-DB43-A973-CD7928126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63342-3F52-A34F-9C52-3B2729673D88}" type="datetime1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C893C-F4C6-C547-A0DE-6220496A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TraceSim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F8BEA-AA7D-7E42-8F45-E4E93F5CA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9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F75F1-70CF-FD44-B958-FE09EDB03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FEFEC-5284-924F-8776-5479F98D8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818EA-7560-B346-BE52-43C703E0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F97E7-623D-CE42-BE53-9FAF940C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TraceSim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FF65E-D1C9-B940-B5BA-BC17A5A0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58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502F3-2E06-4C45-8D26-C0004B3E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E11D2-7DB7-EA47-B2CF-7178E5E1F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64128-2475-354F-9AD7-3EEED547F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7F56-C443-D545-A7A5-70D284B98A6A}" type="datetime1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37F7C-99D6-B346-B263-47BBAE3FA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TraceSim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F9EBE-3BF7-DC4E-AF75-9153832E7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8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C0E2-1EE9-1E4C-839D-6E80B9D27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25A68-1B4D-FC4A-A1FF-DE794DDC2B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501B4-9AE8-E840-AC4E-4D072B3DA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73E02-FBD4-6648-815D-7E4239FF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713F-A3F0-404B-8843-75E8506F2105}" type="datetime1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219F6-0247-8145-9F4F-D72E56AE9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TraceSim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0CC92-8B4C-194C-9E8B-9D461A3DB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4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228B-21FF-0A48-911C-EE4CFEE05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C44D8-C827-7A47-9AF3-0A9DFE827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EBD52-EA8A-3E45-8BD9-E1FAA1737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8C54CD-59FF-5846-B4FC-B489D0CE0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714B8C-EBEB-BE4F-9FF9-9946D1D271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18BBFD-2419-D84E-A9C6-C09D0D3DE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E7B7-FA75-904A-954F-8ECC72119627}" type="datetime1">
              <a:rPr lang="en-US" smtClean="0"/>
              <a:t>7/7/25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09F705-194C-5442-9ADC-B8D95A668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TraceSim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9170FD-C8D9-7949-AC8E-607D0B2CD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57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FB64D-2810-9346-8360-0331A16E8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6E160F-DC2F-124B-B089-0E1C209DE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B8AF-ABB7-EB4B-BFEE-B230BD3B06E2}" type="datetime1">
              <a:rPr lang="en-US" smtClean="0"/>
              <a:t>7/7/25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19AEA0-968C-C343-B532-5F2A35CA7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TraceSim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813E3-A1E9-CE43-8B40-E939ECFF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2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95953C-AF52-DA44-8CC2-A8886724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E47A-0F62-B14E-B9D4-2ED6E48931BA}" type="datetime1">
              <a:rPr lang="en-US" smtClean="0"/>
              <a:t>7/7/25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E5F62C-1FD7-154A-9CBA-1ADF391F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TraceSim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30386-56B8-5A4D-A4C2-FD1F5DB8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60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6CF1-7F31-024F-8022-2A7FF3E43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8AB3D-BD16-344E-B202-9C4B9009F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DDF0ED-165B-7943-8FC8-03F2D5A38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165153-C036-0549-9D01-52B0A3A0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750DE-CB83-BD40-932C-16E4145B5C84}" type="datetime1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8847-A1FA-C244-BB9C-4F41F93C9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TraceSim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792F1-669E-6344-8E6B-5B38C81DD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8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3D37E-7BEE-9847-AFD4-ABB0B2FF0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1810F-27FE-454F-B1D1-37F75FBB9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0C272-1E88-7F4C-9F17-EF5F1D860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9F7A2-2957-6349-86EF-2D0BDECD4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9429-FC01-504F-87C2-8EA3A7C9E5FB}" type="datetime1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7EC8-3919-F247-B6A6-8AE532A2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TraceSim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E586A-7525-9249-B4B7-8598AD1BA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0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2E9A22-329D-8641-90AC-300D0618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58356-7CDD-B542-9A4F-BE1063E19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A4996-295B-634F-AE2C-9227A9BCB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B1D98E10-F1A3-FE4A-B59B-EDCEEA9B48AF}" type="datetime1">
              <a:rPr lang="en-US" smtClean="0"/>
              <a:t>7/7/25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716B6-15BE-7348-BB3F-73CD80871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FD04A-3713-1F4A-BE7E-553DA0095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B378FA71-CF66-0441-945B-4313F344C7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FC3D5D-7C99-CB4E-BE11-3A193AA87003}"/>
              </a:ext>
            </a:extLst>
          </p:cNvPr>
          <p:cNvSpPr/>
          <p:nvPr/>
        </p:nvSpPr>
        <p:spPr>
          <a:xfrm>
            <a:off x="0" y="0"/>
            <a:ext cx="12192000" cy="69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BF5235-359E-8F4B-9313-F5791F1D4AC6}"/>
              </a:ext>
            </a:extLst>
          </p:cNvPr>
          <p:cNvSpPr/>
          <p:nvPr userDrawn="1"/>
        </p:nvSpPr>
        <p:spPr>
          <a:xfrm>
            <a:off x="0" y="0"/>
            <a:ext cx="12192000" cy="69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1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212725" indent="-2127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466725" indent="-203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690563" indent="-203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923925" indent="-203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vidia.com/en-us/high-performance-computing/simulation-and-modeling/" TargetMode="External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31.png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C425A-5514-E249-98D7-EBDB48CF7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122363"/>
            <a:ext cx="12192000" cy="1763609"/>
          </a:xfrm>
        </p:spPr>
        <p:txBody>
          <a:bodyPr>
            <a:noAutofit/>
          </a:bodyPr>
          <a:lstStyle/>
          <a:p>
            <a:r>
              <a:rPr lang="en-US" sz="4000" dirty="0"/>
              <a:t>                      : a Lightweight Simulator for</a:t>
            </a:r>
            <a:br>
              <a:rPr lang="en-US" sz="4000" dirty="0"/>
            </a:br>
            <a:r>
              <a:rPr lang="en-US" sz="3600" dirty="0"/>
              <a:t>Large-Scale DNN Workloads on Multi-GPU Systems</a:t>
            </a:r>
            <a:endParaRPr lang="en-US" sz="4000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CDA88C9-48A7-0940-9360-9EFB1A01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242E-4211-7549-AF67-A3CC76720E45}" type="datetime1">
              <a:rPr lang="en-US" smtClean="0"/>
              <a:t>7/7/25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05E2A64-BC77-3543-B07F-D31893C97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63E19C-2750-6746-B11E-B22D3D01930E}"/>
              </a:ext>
            </a:extLst>
          </p:cNvPr>
          <p:cNvSpPr txBox="1"/>
          <p:nvPr/>
        </p:nvSpPr>
        <p:spPr>
          <a:xfrm>
            <a:off x="838200" y="3426869"/>
            <a:ext cx="10515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</a:rPr>
              <a:t>Ying Li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Yuhui Bao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2,3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altLang="zh-CN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Gongyu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Wang</a:t>
            </a:r>
            <a:r>
              <a:rPr lang="en-US" altLang="zh-CN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Xinxin Mei</a:t>
            </a:r>
            <a:r>
              <a:rPr lang="en-US" altLang="zh-CN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Pranav Vaid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3,5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altLang="zh-CN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Anandaroop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Ghosh</a:t>
            </a:r>
            <a:r>
              <a:rPr lang="en-US" altLang="zh-CN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</a:p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Adwait Jog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Darius Bunandar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Ajay Joshi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3,7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3200" b="1" dirty="0" err="1">
                <a:solidFill>
                  <a:srgbClr val="3DB2D1"/>
                </a:solidFill>
                <a:latin typeface="Helvetica Neue" panose="02000503000000020004" pitchFamily="2" charset="0"/>
                <a:ea typeface="Helvetica Neue" panose="02000503000000020004" pitchFamily="2" charset="0"/>
              </a:rPr>
              <a:t>Yifan</a:t>
            </a:r>
            <a:r>
              <a:rPr lang="en-US" altLang="zh-CN" sz="3200" b="1" dirty="0">
                <a:solidFill>
                  <a:srgbClr val="3DB2D1"/>
                </a:solidFill>
                <a:latin typeface="Helvetica Neue" panose="02000503000000020004" pitchFamily="2" charset="0"/>
                <a:ea typeface="Helvetica Neue" panose="02000503000000020004" pitchFamily="2" charset="0"/>
              </a:rPr>
              <a:t> Sun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b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000" b="1" dirty="0">
                <a:solidFill>
                  <a:srgbClr val="3DB2D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William &amp; Mary     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Northeastern University     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6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Lightmatter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</a:t>
            </a:r>
            <a:r>
              <a:rPr lang="en-US" altLang="zh-CN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 </a:t>
            </a:r>
            <a:r>
              <a:rPr lang="en-US" altLang="zh-CN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Jefferson Lab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  <a:r>
              <a:rPr lang="en-US" altLang="zh-CN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Stanford University      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University of </a:t>
            </a:r>
            <a:r>
              <a:rPr lang="en-US" altLang="zh-CN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Virginia      </a:t>
            </a:r>
            <a:r>
              <a:rPr lang="en-US" altLang="zh-CN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</a:t>
            </a:r>
            <a:r>
              <a:rPr lang="en-US" altLang="zh-CN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Boston University </a:t>
            </a:r>
            <a:b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1" name="Picture 10" descr="College of William &amp;amp; Mary – Logos Download">
            <a:extLst>
              <a:ext uri="{FF2B5EF4-FFF2-40B4-BE49-F238E27FC236}">
                <a16:creationId xmlns:a16="http://schemas.microsoft.com/office/drawing/2014/main" id="{BF4673CA-6B87-BB4B-B5F6-1E1F02E13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4"/>
          <a:stretch/>
        </p:blipFill>
        <p:spPr bwMode="auto">
          <a:xfrm>
            <a:off x="345260" y="5622696"/>
            <a:ext cx="1088685" cy="63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chool Logo">
            <a:extLst>
              <a:ext uri="{FF2B5EF4-FFF2-40B4-BE49-F238E27FC236}">
                <a16:creationId xmlns:a16="http://schemas.microsoft.com/office/drawing/2014/main" id="{0091EA4E-3D19-A906-9CEB-2B30CC003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640" y="5799700"/>
            <a:ext cx="1252137" cy="43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ghtmatter - The photonic (super)computer company.">
            <a:extLst>
              <a:ext uri="{FF2B5EF4-FFF2-40B4-BE49-F238E27FC236}">
                <a16:creationId xmlns:a16="http://schemas.microsoft.com/office/drawing/2014/main" id="{F7829064-BF3A-AB09-750C-892A303D0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283" y="5654658"/>
            <a:ext cx="713194" cy="7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dical AI Bootcamp — Rajpurkar Lab">
            <a:extLst>
              <a:ext uri="{FF2B5EF4-FFF2-40B4-BE49-F238E27FC236}">
                <a16:creationId xmlns:a16="http://schemas.microsoft.com/office/drawing/2014/main" id="{CA79E7BC-3C97-CA34-7852-FB90780E5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0"/>
          <a:stretch/>
        </p:blipFill>
        <p:spPr bwMode="auto">
          <a:xfrm>
            <a:off x="6908987" y="5799700"/>
            <a:ext cx="967472" cy="42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ormal Horizontal version of the University of Virginia logo">
            <a:extLst>
              <a:ext uri="{FF2B5EF4-FFF2-40B4-BE49-F238E27FC236}">
                <a16:creationId xmlns:a16="http://schemas.microsoft.com/office/drawing/2014/main" id="{E8D0BBEB-A487-E1BA-0259-731D50694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0" t="30088" r="18040" b="29562"/>
          <a:stretch/>
        </p:blipFill>
        <p:spPr bwMode="auto">
          <a:xfrm>
            <a:off x="8478891" y="5796975"/>
            <a:ext cx="1703088" cy="42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me">
            <a:extLst>
              <a:ext uri="{FF2B5EF4-FFF2-40B4-BE49-F238E27FC236}">
                <a16:creationId xmlns:a16="http://schemas.microsoft.com/office/drawing/2014/main" id="{F657098B-737E-0324-F066-B190A2EB3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922" y="5799700"/>
            <a:ext cx="1442760" cy="36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oston University Logo">
            <a:extLst>
              <a:ext uri="{FF2B5EF4-FFF2-40B4-BE49-F238E27FC236}">
                <a16:creationId xmlns:a16="http://schemas.microsoft.com/office/drawing/2014/main" id="{96CC42F0-227E-4D59-C7F4-FC302543D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595" y="5668941"/>
            <a:ext cx="1187462" cy="6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0416A69-ED9B-331C-0C53-FC942F1044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2518" y="1071665"/>
            <a:ext cx="1398814" cy="1216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665D27-EACF-158F-15B2-0DDBCD460D7A}"/>
              </a:ext>
            </a:extLst>
          </p:cNvPr>
          <p:cNvSpPr txBox="1"/>
          <p:nvPr/>
        </p:nvSpPr>
        <p:spPr>
          <a:xfrm>
            <a:off x="2209800" y="1527539"/>
            <a:ext cx="2370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31AECE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TrioSim</a:t>
            </a:r>
            <a:endParaRPr lang="en-US" sz="5400" b="1" dirty="0">
              <a:solidFill>
                <a:srgbClr val="31AECE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13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BAF4-6D93-3A8C-8627-A5A7A51C0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Simulators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5B187-5F88-84ED-6778-6AF1A9B32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4DE25-5248-0C68-F700-2A43FFE42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D0783-9001-F88F-BF7A-C49CF3E5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10</a:t>
            </a:fld>
            <a:endParaRPr 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92D456F-B491-C42D-0A30-1DDE697BD63C}"/>
              </a:ext>
            </a:extLst>
          </p:cNvPr>
          <p:cNvSpPr txBox="1"/>
          <p:nvPr/>
        </p:nvSpPr>
        <p:spPr>
          <a:xfrm>
            <a:off x="838200" y="5983452"/>
            <a:ext cx="79317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>
                <a:solidFill>
                  <a:srgbClr val="222222"/>
                </a:solidFill>
                <a:latin typeface="Arial" panose="020B0604020202020204" pitchFamily="34" charset="0"/>
              </a:rPr>
              <a:t>NVIDIA. (n.d.). GPU-Powered Simulation &amp; Modeling. Retrieved from </a:t>
            </a:r>
            <a:r>
              <a:rPr lang="en-US" altLang="zh-CN" sz="800" dirty="0">
                <a:solidFill>
                  <a:srgbClr val="222222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https://www.nvidia.com/en-us/high-performance-computing/simulation-and-modeling/</a:t>
            </a:r>
            <a:r>
              <a:rPr lang="en-US" altLang="zh-CN" sz="800" dirty="0">
                <a:solidFill>
                  <a:srgbClr val="222222"/>
                </a:solidFill>
                <a:latin typeface="Arial" panose="020B0604020202020204" pitchFamily="34" charset="0"/>
              </a:rPr>
              <a:t>"</a:t>
            </a:r>
            <a:endParaRPr lang="zh-CN" altLang="en-US" sz="8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3" name="Google Shape;97;p13">
            <a:extLst>
              <a:ext uri="{FF2B5EF4-FFF2-40B4-BE49-F238E27FC236}">
                <a16:creationId xmlns:a16="http://schemas.microsoft.com/office/drawing/2014/main" id="{643B415E-AA73-471B-392D-17410BF9337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9597" y="2319525"/>
            <a:ext cx="1527300" cy="161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@Multi2Sim">
            <a:extLst>
              <a:ext uri="{FF2B5EF4-FFF2-40B4-BE49-F238E27FC236}">
                <a16:creationId xmlns:a16="http://schemas.microsoft.com/office/drawing/2014/main" id="{C2B168DE-3CA3-EC2A-7AA9-A8058430D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848142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BF1FC9D-07EF-9828-04CA-E76CE2B2E6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19250" y="2599407"/>
            <a:ext cx="1956357" cy="9494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4DA464-D781-F89B-0780-5DB49F8533AC}"/>
              </a:ext>
            </a:extLst>
          </p:cNvPr>
          <p:cNvSpPr txBox="1"/>
          <p:nvPr/>
        </p:nvSpPr>
        <p:spPr>
          <a:xfrm>
            <a:off x="5560657" y="2875272"/>
            <a:ext cx="2111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31AEC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GPUSim</a:t>
            </a:r>
            <a:endParaRPr lang="en-US" sz="4800" b="1" dirty="0">
              <a:solidFill>
                <a:srgbClr val="31AECE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736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BAF4-6D93-3A8C-8627-A5A7A51C0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FE7DA-AE84-648A-1DFB-47E1C5B80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6</a:t>
            </a:r>
            <a:r>
              <a:rPr lang="en-US" dirty="0"/>
              <a:t>X - 10</a:t>
            </a:r>
            <a:r>
              <a:rPr lang="en-US" baseline="30000" dirty="0"/>
              <a:t>8</a:t>
            </a:r>
            <a:r>
              <a:rPr lang="en-US" dirty="0"/>
              <a:t>X slower</a:t>
            </a:r>
          </a:p>
          <a:p>
            <a:r>
              <a:rPr lang="en-US" dirty="0"/>
              <a:t>1 second execution</a:t>
            </a:r>
          </a:p>
          <a:p>
            <a:pPr lvl="1"/>
            <a:r>
              <a:rPr lang="en-US" dirty="0"/>
              <a:t>10 days – 2 years</a:t>
            </a:r>
          </a:p>
          <a:p>
            <a:endParaRPr lang="en-US" dirty="0"/>
          </a:p>
          <a:p>
            <a:r>
              <a:rPr lang="en-US" dirty="0"/>
              <a:t>Simulation details</a:t>
            </a:r>
          </a:p>
          <a:p>
            <a:pPr lvl="1"/>
            <a:r>
              <a:rPr lang="en-US" dirty="0"/>
              <a:t>Gate-level</a:t>
            </a:r>
          </a:p>
          <a:p>
            <a:pPr lvl="1"/>
            <a:r>
              <a:rPr lang="en-US" dirty="0"/>
              <a:t>Cycle-level</a:t>
            </a:r>
          </a:p>
          <a:p>
            <a:pPr lvl="1"/>
            <a:r>
              <a:rPr lang="en-US" dirty="0"/>
              <a:t>Instruction-level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5B187-5F88-84ED-6778-6AF1A9B32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D0783-9001-F88F-BF7A-C49CF3E5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49FA2CC-DB94-2575-0CE2-F77141DF0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262" y="2109452"/>
            <a:ext cx="6374334" cy="3187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91E33B-AC84-BF0E-08F3-A331AC3A12C5}"/>
              </a:ext>
            </a:extLst>
          </p:cNvPr>
          <p:cNvSpPr txBox="1"/>
          <p:nvPr/>
        </p:nvSpPr>
        <p:spPr>
          <a:xfrm>
            <a:off x="4858633" y="5293056"/>
            <a:ext cx="60972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Avalos </a:t>
            </a:r>
            <a:r>
              <a:rPr lang="en-US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Baddouh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Cesar, Mahmoud </a:t>
            </a:r>
            <a:r>
              <a:rPr lang="en-US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Khairy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Roland N. Green, Mathias Payer, and Timothy G. Rogers. "Principal kernel analysis: A tractable methodology to simulate scaled </a:t>
            </a:r>
            <a:r>
              <a:rPr lang="en-US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gpu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workloads." In 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MICRO-54: 54th Annual IEEE/ACM International Symposium on Microarchitecture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pp. 724-737. 2021.</a:t>
            </a:r>
            <a:endParaRPr lang="en-US" sz="800" dirty="0"/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EEA2BA8D-9ADE-54BD-C8A6-D372FAC45545}"/>
              </a:ext>
            </a:extLst>
          </p:cNvPr>
          <p:cNvCxnSpPr>
            <a:cxnSpLocks/>
          </p:cNvCxnSpPr>
          <p:nvPr/>
        </p:nvCxnSpPr>
        <p:spPr>
          <a:xfrm>
            <a:off x="5973097" y="3591233"/>
            <a:ext cx="0" cy="1113502"/>
          </a:xfrm>
          <a:prstGeom prst="line">
            <a:avLst/>
          </a:prstGeom>
          <a:ln w="38100">
            <a:solidFill>
              <a:srgbClr val="12AAB5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8E617A5A-253C-AAC7-42ED-A7EACD2511AE}"/>
              </a:ext>
            </a:extLst>
          </p:cNvPr>
          <p:cNvCxnSpPr>
            <a:cxnSpLocks/>
          </p:cNvCxnSpPr>
          <p:nvPr/>
        </p:nvCxnSpPr>
        <p:spPr>
          <a:xfrm>
            <a:off x="10461533" y="2829228"/>
            <a:ext cx="0" cy="1113502"/>
          </a:xfrm>
          <a:prstGeom prst="line">
            <a:avLst/>
          </a:prstGeom>
          <a:ln w="38100">
            <a:solidFill>
              <a:srgbClr val="F3931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E727147B-FF22-F199-911D-03580687D245}"/>
              </a:ext>
            </a:extLst>
          </p:cNvPr>
          <p:cNvSpPr txBox="1"/>
          <p:nvPr/>
        </p:nvSpPr>
        <p:spPr>
          <a:xfrm>
            <a:off x="5518611" y="3168991"/>
            <a:ext cx="1354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C00000"/>
                </a:solidFill>
              </a:rPr>
              <a:t>Simulation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511B3A-6CC3-7945-E584-BE54CB71E047}"/>
              </a:ext>
            </a:extLst>
          </p:cNvPr>
          <p:cNvSpPr txBox="1"/>
          <p:nvPr/>
        </p:nvSpPr>
        <p:spPr>
          <a:xfrm>
            <a:off x="10594265" y="2620450"/>
            <a:ext cx="1376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rgbClr val="C00000"/>
                </a:solidFill>
              </a:rPr>
              <a:t>Simulation</a:t>
            </a:r>
            <a:endParaRPr kumimoji="1" lang="en-US" altLang="zh-CN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2B46920-1A95-5DF7-DC5F-7768111A24F1}"/>
              </a:ext>
            </a:extLst>
          </p:cNvPr>
          <p:cNvSpPr txBox="1"/>
          <p:nvPr/>
        </p:nvSpPr>
        <p:spPr>
          <a:xfrm>
            <a:off x="5518611" y="4954502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C00000"/>
                </a:solidFill>
              </a:rPr>
              <a:t>GPU time</a:t>
            </a:r>
            <a:endParaRPr kumimoji="1"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BD05193-1763-6CE0-4435-B81A67A23AD4}"/>
              </a:ext>
            </a:extLst>
          </p:cNvPr>
          <p:cNvSpPr txBox="1"/>
          <p:nvPr/>
        </p:nvSpPr>
        <p:spPr>
          <a:xfrm>
            <a:off x="10596605" y="378747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C00000"/>
                </a:solidFill>
              </a:rPr>
              <a:t>GPU time</a:t>
            </a:r>
            <a:endParaRPr kumimoji="1"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93519-48F2-91C1-7439-485353D35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842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5A77C-4D74-AEF4-D898-CA53B25D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1A2A8-D928-69CB-6D26-2F5961BDF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945"/>
            <a:ext cx="10896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Simulate at a higher level of abstraction.</a:t>
            </a:r>
          </a:p>
          <a:p>
            <a:r>
              <a:rPr lang="en-US" sz="2400" dirty="0"/>
              <a:t>Operator-level traces from single GPU to simulate multiple GPUs execution.</a:t>
            </a:r>
          </a:p>
          <a:p>
            <a:r>
              <a:rPr lang="en-US" sz="2400" b="1" dirty="0" err="1"/>
              <a:t>TrioSim</a:t>
            </a:r>
            <a:r>
              <a:rPr lang="en-US" sz="2400" b="1" dirty="0"/>
              <a:t>: </a:t>
            </a:r>
            <a:r>
              <a:rPr lang="en-US" altLang="zh-CN" sz="2400" dirty="0"/>
              <a:t>Simulator for Large-Scale DNN Workloads on Multi-GPU Systems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0F0D4-530C-A74E-7A9E-FB53A4A5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690F3-8260-3100-C7A8-35960BADA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12</a:t>
            </a:fld>
            <a:endParaRPr lang="en-US"/>
          </a:p>
        </p:txBody>
      </p:sp>
      <p:pic>
        <p:nvPicPr>
          <p:cNvPr id="8" name="图片 7" descr="电脑屏幕的照片&#10;&#10;低可信度描述已自动生成">
            <a:extLst>
              <a:ext uri="{FF2B5EF4-FFF2-40B4-BE49-F238E27FC236}">
                <a16:creationId xmlns:a16="http://schemas.microsoft.com/office/drawing/2014/main" id="{1DF4CA9E-88B6-6F35-4E0E-D9DD85E37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677" y="3648674"/>
            <a:ext cx="3992465" cy="21756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0428A4D-C041-268A-58A8-54FB8A93B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441" y="3648674"/>
            <a:ext cx="2426661" cy="227715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999BB79-C35C-F359-8BC8-2D6B5AC909BD}"/>
              </a:ext>
            </a:extLst>
          </p:cNvPr>
          <p:cNvSpPr txBox="1"/>
          <p:nvPr/>
        </p:nvSpPr>
        <p:spPr>
          <a:xfrm>
            <a:off x="1693674" y="6400412"/>
            <a:ext cx="59277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https:/</a:t>
            </a:r>
            <a:r>
              <a:rPr lang="en-US" altLang="zh-CN" sz="1200" dirty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zh-CN" altLang="en-US" sz="1200" dirty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www.nvidia.com/en-us/design-visualization/solutions/multi-virtual-gpus/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97C9F4E-D497-D95A-D21F-A630D9FA0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070" y="3952328"/>
            <a:ext cx="1162273" cy="1069819"/>
          </a:xfrm>
          <a:prstGeom prst="rect">
            <a:avLst/>
          </a:prstGeom>
        </p:spPr>
      </p:pic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9FE84DCD-4AB6-920A-45B6-B020CB8BEF70}"/>
              </a:ext>
            </a:extLst>
          </p:cNvPr>
          <p:cNvCxnSpPr>
            <a:cxnSpLocks/>
          </p:cNvCxnSpPr>
          <p:nvPr/>
        </p:nvCxnSpPr>
        <p:spPr>
          <a:xfrm>
            <a:off x="6697683" y="4106708"/>
            <a:ext cx="1154331" cy="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6C31510D-7C6A-BE14-830E-ED4D41E13057}"/>
              </a:ext>
            </a:extLst>
          </p:cNvPr>
          <p:cNvCxnSpPr/>
          <p:nvPr/>
        </p:nvCxnSpPr>
        <p:spPr>
          <a:xfrm>
            <a:off x="3253839" y="3648674"/>
            <a:ext cx="0" cy="2306609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168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13" y="3630842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31AECE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The Design of </a:t>
            </a:r>
            <a:r>
              <a:rPr lang="en-US" sz="6000" b="1" dirty="0" err="1">
                <a:solidFill>
                  <a:srgbClr val="31AECE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TrioSim</a:t>
            </a:r>
            <a:endParaRPr lang="en-US" sz="6000" b="1" dirty="0">
              <a:solidFill>
                <a:srgbClr val="31AECE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13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C3FF472-E5C6-3385-30A8-5669453DC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C05B1B-B9A4-7DB1-0BD4-14A51886C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9459" y="1712347"/>
            <a:ext cx="1842710" cy="160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68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38B9F-C1ED-4189-CB6C-09812366B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C777E-54F1-0F78-5019-629A710B4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90752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31AECE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The Design of </a:t>
            </a:r>
            <a:r>
              <a:rPr lang="en-US" sz="6000" b="1" dirty="0" err="1">
                <a:solidFill>
                  <a:srgbClr val="31AECE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TrioSim</a:t>
            </a:r>
            <a:endParaRPr lang="en-US" sz="6000" b="1" dirty="0">
              <a:solidFill>
                <a:srgbClr val="31AECE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C5315-BF9E-B2D9-35B1-B63E0DBCA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EFC3E-6A8A-B129-6DEA-A50283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14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5CFB0D7-BD8A-F621-08B8-1D0D3BA3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2CCF1E0-D979-64EB-11E0-90B744232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9459" y="527334"/>
            <a:ext cx="1524397" cy="1325563"/>
          </a:xfrm>
          <a:prstGeom prst="rect">
            <a:avLst/>
          </a:prstGeom>
        </p:spPr>
      </p:pic>
      <p:pic>
        <p:nvPicPr>
          <p:cNvPr id="7" name="Picture 4" descr="Go | Programming Language, Features, &amp; Facts | Britannica">
            <a:extLst>
              <a:ext uri="{FF2B5EF4-FFF2-40B4-BE49-F238E27FC236}">
                <a16:creationId xmlns:a16="http://schemas.microsoft.com/office/drawing/2014/main" id="{C7A42B6D-06B1-9781-0C24-2A10ED635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95" y="2991564"/>
            <a:ext cx="2144167" cy="260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o (programming language) - Wikipedia">
            <a:extLst>
              <a:ext uri="{FF2B5EF4-FFF2-40B4-BE49-F238E27FC236}">
                <a16:creationId xmlns:a16="http://schemas.microsoft.com/office/drawing/2014/main" id="{A77B52E5-DE3B-0932-4C71-F179A5CB5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23" y="4425648"/>
            <a:ext cx="2743200" cy="10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887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822CF-4B1F-E1CC-E26F-7BDE35A59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D8B29-34C6-69BC-AE6D-FC8982047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90752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31AECE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The Design of </a:t>
            </a:r>
            <a:r>
              <a:rPr lang="en-US" sz="6000" b="1" dirty="0" err="1">
                <a:solidFill>
                  <a:srgbClr val="31AECE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TrioSim</a:t>
            </a:r>
            <a:endParaRPr lang="en-US" sz="6000" b="1" dirty="0">
              <a:solidFill>
                <a:srgbClr val="31AECE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FC833-8C7D-0419-F5F3-73F40EBA0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EE13F-C297-BC61-18C2-BB752A4F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15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1F534F8-5C37-4366-8A4D-CB55350C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08D7054-4DD4-6BE4-4345-28F948A93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9459" y="527334"/>
            <a:ext cx="1524397" cy="1325563"/>
          </a:xfrm>
          <a:prstGeom prst="rect">
            <a:avLst/>
          </a:prstGeom>
        </p:spPr>
      </p:pic>
      <p:pic>
        <p:nvPicPr>
          <p:cNvPr id="8" name="Picture 7" descr="A blue cat face with black background&#10;&#10;AI-generated content may be incorrect.">
            <a:extLst>
              <a:ext uri="{FF2B5EF4-FFF2-40B4-BE49-F238E27FC236}">
                <a16:creationId xmlns:a16="http://schemas.microsoft.com/office/drawing/2014/main" id="{44204F2C-C189-0A55-4ACB-8644EF971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9305" y="3149285"/>
            <a:ext cx="2290230" cy="2290230"/>
          </a:xfrm>
          <a:prstGeom prst="rect">
            <a:avLst/>
          </a:prstGeom>
        </p:spPr>
      </p:pic>
      <p:pic>
        <p:nvPicPr>
          <p:cNvPr id="9" name="Picture 4" descr="Go | Programming Language, Features, &amp; Facts | Britannica">
            <a:extLst>
              <a:ext uri="{FF2B5EF4-FFF2-40B4-BE49-F238E27FC236}">
                <a16:creationId xmlns:a16="http://schemas.microsoft.com/office/drawing/2014/main" id="{E8126C42-8AFC-EEC2-50ED-23809B521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95" y="2991564"/>
            <a:ext cx="2144167" cy="260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o (programming language) - Wikipedia">
            <a:extLst>
              <a:ext uri="{FF2B5EF4-FFF2-40B4-BE49-F238E27FC236}">
                <a16:creationId xmlns:a16="http://schemas.microsoft.com/office/drawing/2014/main" id="{F1E0E0BE-E659-ED33-FA10-95DCDF34A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23" y="4425648"/>
            <a:ext cx="2743200" cy="10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B2FFBFB-B717-6895-1559-5A295BBD2DF2}"/>
              </a:ext>
            </a:extLst>
          </p:cNvPr>
          <p:cNvSpPr txBox="1">
            <a:spLocks/>
          </p:cNvSpPr>
          <p:nvPr/>
        </p:nvSpPr>
        <p:spPr>
          <a:xfrm>
            <a:off x="8057322" y="4916637"/>
            <a:ext cx="329647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2000" b="1" dirty="0" err="1">
                <a:solidFill>
                  <a:srgbClr val="31AEC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github.com</a:t>
            </a:r>
            <a:r>
              <a:rPr lang="en-US" sz="2000" b="1" dirty="0">
                <a:solidFill>
                  <a:srgbClr val="31AEC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</a:t>
            </a:r>
            <a:r>
              <a:rPr lang="en-US" sz="2000" b="1" dirty="0" err="1">
                <a:solidFill>
                  <a:srgbClr val="31AEC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sarchlab</a:t>
            </a:r>
            <a:r>
              <a:rPr lang="en-US" sz="2000" b="1" dirty="0">
                <a:solidFill>
                  <a:srgbClr val="31AEC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/akita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675D5D-E82E-925D-E322-C70E2CF9202C}"/>
              </a:ext>
            </a:extLst>
          </p:cNvPr>
          <p:cNvSpPr txBox="1">
            <a:spLocks/>
          </p:cNvSpPr>
          <p:nvPr/>
        </p:nvSpPr>
        <p:spPr>
          <a:xfrm>
            <a:off x="8057322" y="3773637"/>
            <a:ext cx="22902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7200" b="1" dirty="0">
                <a:solidFill>
                  <a:srgbClr val="31AECE"/>
                </a:solidFill>
                <a:latin typeface="Helvetica Neue" panose="02000206000000020004" pitchFamily="2" charset="0"/>
                <a:ea typeface="Helvetica Neue" panose="02000206000000020004" pitchFamily="2" charset="0"/>
                <a:cs typeface="Helvetica Neue Condensed Black" panose="02000503000000020004" pitchFamily="2" charset="0"/>
              </a:rPr>
              <a:t>Akita</a:t>
            </a:r>
          </a:p>
        </p:txBody>
      </p:sp>
    </p:spTree>
    <p:extLst>
      <p:ext uri="{BB962C8B-B14F-4D97-AF65-F5344CB8AC3E}">
        <p14:creationId xmlns:p14="http://schemas.microsoft.com/office/powerpoint/2010/main" val="361459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985EF4D9-47FA-70B2-CEDA-1F3FF8F02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67" y="1998534"/>
            <a:ext cx="10218463" cy="3726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16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6856653-897C-CB22-7C7F-B6091FE73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14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17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8AA6F5-6940-C2E7-D21E-BC2F372D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pic>
        <p:nvPicPr>
          <p:cNvPr id="8" name="图片 7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F5CF4994-E805-E865-355A-4DD4CEAC8D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9083" b="48176"/>
          <a:stretch/>
        </p:blipFill>
        <p:spPr>
          <a:xfrm>
            <a:off x="986767" y="1998534"/>
            <a:ext cx="2137433" cy="193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32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18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435EB29-AD33-13FF-9B3C-3473A390A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269" y="2170390"/>
            <a:ext cx="6898758" cy="2883823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AEEF4B0-CEE5-2718-B734-298DA5B5C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pic>
        <p:nvPicPr>
          <p:cNvPr id="8" name="图片 7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8E5BD4FF-8BA7-500B-C514-1BB908FE3A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9083" b="48176"/>
          <a:stretch/>
        </p:blipFill>
        <p:spPr>
          <a:xfrm>
            <a:off x="986767" y="1998534"/>
            <a:ext cx="2137433" cy="193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05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25B7B419-C10E-1FBA-5DC7-F7232ADFCA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9482" b="8970"/>
          <a:stretch/>
        </p:blipFill>
        <p:spPr>
          <a:xfrm>
            <a:off x="986767" y="1998534"/>
            <a:ext cx="2096675" cy="3392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A8DA-0504-B69F-76F7-0576FE572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067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F798C-2C7E-5072-5AAB-1FFF4DE0A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791C1-5F3E-A58D-3485-B4B71582A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122363"/>
            <a:ext cx="12192000" cy="1763609"/>
          </a:xfrm>
        </p:spPr>
        <p:txBody>
          <a:bodyPr>
            <a:noAutofit/>
          </a:bodyPr>
          <a:lstStyle/>
          <a:p>
            <a:r>
              <a:rPr lang="en-US" sz="4000" dirty="0"/>
              <a:t>                      : a Lightweight Simulator for</a:t>
            </a:r>
            <a:br>
              <a:rPr lang="en-US" sz="4000" dirty="0"/>
            </a:br>
            <a:r>
              <a:rPr lang="en-US" sz="3600" dirty="0"/>
              <a:t>Large-Scale DNN Workloads on Multi-GPU Systems</a:t>
            </a:r>
            <a:endParaRPr lang="en-US" sz="4000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341737C-82CF-C73B-24CE-3DE816BEC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242E-4211-7549-AF67-A3CC76720E45}" type="datetime1">
              <a:rPr lang="en-US" smtClean="0"/>
              <a:t>7/7/25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134D4BB-EAE4-E4D4-D882-F1E57612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9E593-C82B-2145-B170-5C46A1EF11D9}"/>
              </a:ext>
            </a:extLst>
          </p:cNvPr>
          <p:cNvSpPr txBox="1"/>
          <p:nvPr/>
        </p:nvSpPr>
        <p:spPr>
          <a:xfrm>
            <a:off x="838200" y="3426869"/>
            <a:ext cx="10515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DB2D1"/>
                </a:solidFill>
                <a:latin typeface="Helvetica Neue" panose="02000503000000020004" pitchFamily="2" charset="0"/>
                <a:ea typeface="Helvetica Neue" panose="02000503000000020004" pitchFamily="2" charset="0"/>
              </a:rPr>
              <a:t>Ying Li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Yuhui Bao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2,3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altLang="zh-CN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Gongyu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Wang</a:t>
            </a:r>
            <a:r>
              <a:rPr lang="en-US" altLang="zh-CN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Xinxin Mei</a:t>
            </a:r>
            <a:r>
              <a:rPr lang="en-US" altLang="zh-CN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Pranav Vaid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3,5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altLang="zh-CN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Anandaroop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Ghosh</a:t>
            </a:r>
            <a:r>
              <a:rPr lang="en-US" altLang="zh-CN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</a:p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Adwait Jog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Darius Bunandar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Ajay Joshi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3,7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 err="1">
                <a:latin typeface="Helvetica Neue" panose="02000503000000020004" pitchFamily="2" charset="0"/>
                <a:ea typeface="Helvetica Neue" panose="02000503000000020004" pitchFamily="2" charset="0"/>
              </a:rPr>
              <a:t>Yifan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</a:rPr>
              <a:t> Sun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b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000" b="1" dirty="0">
                <a:solidFill>
                  <a:srgbClr val="3DB2D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William &amp; Mary     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Northeastern University     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6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Lightmatter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</a:t>
            </a:r>
            <a:r>
              <a:rPr lang="en-US" altLang="zh-CN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 </a:t>
            </a:r>
            <a:r>
              <a:rPr lang="en-US" altLang="zh-CN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Jefferson Lab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  <a:r>
              <a:rPr lang="en-US" altLang="zh-CN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Stanford University      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University of </a:t>
            </a:r>
            <a:r>
              <a:rPr lang="en-US" altLang="zh-CN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Virginia      </a:t>
            </a:r>
            <a:r>
              <a:rPr lang="en-US" altLang="zh-CN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</a:t>
            </a:r>
            <a:r>
              <a:rPr lang="en-US" altLang="zh-CN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Boston University </a:t>
            </a:r>
            <a:b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1" name="Picture 10" descr="College of William &amp;amp; Mary – Logos Download">
            <a:extLst>
              <a:ext uri="{FF2B5EF4-FFF2-40B4-BE49-F238E27FC236}">
                <a16:creationId xmlns:a16="http://schemas.microsoft.com/office/drawing/2014/main" id="{37C5EDB7-A52C-A40F-3008-0A699ABE6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4"/>
          <a:stretch/>
        </p:blipFill>
        <p:spPr bwMode="auto">
          <a:xfrm>
            <a:off x="345260" y="5622696"/>
            <a:ext cx="1088685" cy="63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chool Logo">
            <a:extLst>
              <a:ext uri="{FF2B5EF4-FFF2-40B4-BE49-F238E27FC236}">
                <a16:creationId xmlns:a16="http://schemas.microsoft.com/office/drawing/2014/main" id="{196F7890-EDA0-42BA-D332-1E5508DED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640" y="5799700"/>
            <a:ext cx="1252137" cy="43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ghtmatter - The photonic (super)computer company.">
            <a:extLst>
              <a:ext uri="{FF2B5EF4-FFF2-40B4-BE49-F238E27FC236}">
                <a16:creationId xmlns:a16="http://schemas.microsoft.com/office/drawing/2014/main" id="{2F343B5A-989F-7B6F-C198-B98463EF3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283" y="5654658"/>
            <a:ext cx="713194" cy="7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dical AI Bootcamp — Rajpurkar Lab">
            <a:extLst>
              <a:ext uri="{FF2B5EF4-FFF2-40B4-BE49-F238E27FC236}">
                <a16:creationId xmlns:a16="http://schemas.microsoft.com/office/drawing/2014/main" id="{F8578CED-4FA5-5901-A740-8737DE764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0"/>
          <a:stretch/>
        </p:blipFill>
        <p:spPr bwMode="auto">
          <a:xfrm>
            <a:off x="6908987" y="5799700"/>
            <a:ext cx="967472" cy="42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ormal Horizontal version of the University of Virginia logo">
            <a:extLst>
              <a:ext uri="{FF2B5EF4-FFF2-40B4-BE49-F238E27FC236}">
                <a16:creationId xmlns:a16="http://schemas.microsoft.com/office/drawing/2014/main" id="{364B0E71-F7D9-642A-A084-D4948BAF8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0" t="30088" r="18040" b="29562"/>
          <a:stretch/>
        </p:blipFill>
        <p:spPr bwMode="auto">
          <a:xfrm>
            <a:off x="8478891" y="5796975"/>
            <a:ext cx="1703088" cy="42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me">
            <a:extLst>
              <a:ext uri="{FF2B5EF4-FFF2-40B4-BE49-F238E27FC236}">
                <a16:creationId xmlns:a16="http://schemas.microsoft.com/office/drawing/2014/main" id="{A0D30FDB-5027-2A07-A2CC-7BADC44F5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922" y="5799700"/>
            <a:ext cx="1442760" cy="36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oston University Logo">
            <a:extLst>
              <a:ext uri="{FF2B5EF4-FFF2-40B4-BE49-F238E27FC236}">
                <a16:creationId xmlns:a16="http://schemas.microsoft.com/office/drawing/2014/main" id="{425DCBCE-4063-AB51-CE71-CE2B34F9E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595" y="5668941"/>
            <a:ext cx="1187462" cy="6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19AC231-74D3-D672-B864-3182F278BA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2518" y="1071665"/>
            <a:ext cx="1398814" cy="1216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60CD8D-D6F6-5E5C-7B65-418904D4AA40}"/>
              </a:ext>
            </a:extLst>
          </p:cNvPr>
          <p:cNvSpPr txBox="1"/>
          <p:nvPr/>
        </p:nvSpPr>
        <p:spPr>
          <a:xfrm>
            <a:off x="2209800" y="1527539"/>
            <a:ext cx="2370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31AECE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TrioSim</a:t>
            </a:r>
            <a:endParaRPr lang="en-US" sz="5400" b="1" dirty="0">
              <a:solidFill>
                <a:srgbClr val="31AECE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42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1DA5BFF7-2192-C90B-402E-2F90355819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132" b="5091"/>
          <a:stretch/>
        </p:blipFill>
        <p:spPr>
          <a:xfrm>
            <a:off x="986767" y="1998535"/>
            <a:ext cx="5402251" cy="3536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20</a:t>
            </a:fld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F6FC2B-667D-0ACE-07CF-B42E9D0669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7062" y="1990143"/>
            <a:ext cx="2913321" cy="52162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6BCB022-070A-DBA0-EA26-45A6B81612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17613" y="2422566"/>
            <a:ext cx="1071406" cy="262444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AECE57F-BEF0-A4BE-A04A-A137EC6758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53097" y="5378252"/>
            <a:ext cx="453241" cy="53162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30799A-2EAA-46CD-16E5-DC95FD83C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1792" y="2811221"/>
            <a:ext cx="3837615" cy="2409490"/>
          </a:xfrm>
        </p:spPr>
        <p:txBody>
          <a:bodyPr/>
          <a:lstStyle/>
          <a:p>
            <a:r>
              <a:rPr lang="en-US" dirty="0"/>
              <a:t>Trace Extrapolator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Training parallelism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Network structure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Communication pattern</a:t>
            </a: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72BF5EA-0467-2299-FE9B-A6014A5D4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157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2871AF8A-5807-FCC3-DC6E-C535CC6154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132" b="5091"/>
          <a:stretch/>
        </p:blipFill>
        <p:spPr>
          <a:xfrm>
            <a:off x="986767" y="1998535"/>
            <a:ext cx="5402251" cy="3536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21</a:t>
            </a:fld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F6FC2B-667D-0ACE-07CF-B42E9D0669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7062" y="1998535"/>
            <a:ext cx="2913321" cy="51323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6BCB022-070A-DBA0-EA26-45A6B81612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17613" y="2422566"/>
            <a:ext cx="1071406" cy="262444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AECE57F-BEF0-A4BE-A04A-A137EC6758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53097" y="5334000"/>
            <a:ext cx="453241" cy="63938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409A341-BE61-0326-691C-2DD84B3CC9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1175"/>
          <a:stretch/>
        </p:blipFill>
        <p:spPr>
          <a:xfrm>
            <a:off x="7338465" y="2449367"/>
            <a:ext cx="3017647" cy="259764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66A98B8-1843-00FF-53B3-1E628A3F4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5281" y="365126"/>
            <a:ext cx="2573770" cy="1325562"/>
          </a:xfrm>
        </p:spPr>
        <p:txBody>
          <a:bodyPr>
            <a:normAutofit/>
          </a:bodyPr>
          <a:lstStyle/>
          <a:p>
            <a:r>
              <a:rPr lang="en-US" sz="1800" dirty="0"/>
              <a:t>Trace Extrapolator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Training parallelism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Network structure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Communication pattern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0132B10-9E7E-9E39-344F-22F0B56BF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042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4A92D184-5A24-A368-99D4-A61BCF4E2A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132" b="5091"/>
          <a:stretch/>
        </p:blipFill>
        <p:spPr>
          <a:xfrm>
            <a:off x="986767" y="1998535"/>
            <a:ext cx="5402251" cy="3536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22</a:t>
            </a:fld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F6FC2B-667D-0ACE-07CF-B42E9D0669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7062" y="1998535"/>
            <a:ext cx="2913321" cy="51323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6BCB022-070A-DBA0-EA26-45A6B81612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17613" y="2422566"/>
            <a:ext cx="1071406" cy="262444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AECE57F-BEF0-A4BE-A04A-A137EC6758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53097" y="5390952"/>
            <a:ext cx="453241" cy="53162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409A341-BE61-0326-691C-2DD84B3CC9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62" t="1032" r="19451" b="-1032"/>
          <a:stretch/>
        </p:blipFill>
        <p:spPr>
          <a:xfrm>
            <a:off x="7338465" y="2449367"/>
            <a:ext cx="3209033" cy="25976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FDCE34-C7AA-A69C-6135-B3E5551019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1175"/>
          <a:stretch/>
        </p:blipFill>
        <p:spPr>
          <a:xfrm>
            <a:off x="5445209" y="224038"/>
            <a:ext cx="2065916" cy="177837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EE2704-1184-8EF9-2216-8BC5118A1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5281" y="365126"/>
            <a:ext cx="2573770" cy="1325562"/>
          </a:xfrm>
        </p:spPr>
        <p:txBody>
          <a:bodyPr>
            <a:normAutofit/>
          </a:bodyPr>
          <a:lstStyle/>
          <a:p>
            <a:r>
              <a:rPr lang="en-US" sz="1800" dirty="0"/>
              <a:t>Trace Extrapolator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Training parallelism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Network structure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Communication pattern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349F6EF-2B92-B57B-2472-AF5E041E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20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BEA65347-1C71-F9DE-C107-18E8DD38BC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132" b="5091"/>
          <a:stretch/>
        </p:blipFill>
        <p:spPr>
          <a:xfrm>
            <a:off x="986767" y="1998535"/>
            <a:ext cx="5402251" cy="3536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23</a:t>
            </a:fld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F6FC2B-667D-0ACE-07CF-B42E9D0669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7062" y="1998535"/>
            <a:ext cx="2913321" cy="51323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6BCB022-070A-DBA0-EA26-45A6B81612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17613" y="2422566"/>
            <a:ext cx="1071406" cy="262444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AECE57F-BEF0-A4BE-A04A-A137EC6758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53097" y="5378252"/>
            <a:ext cx="453241" cy="53162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409A341-BE61-0326-691C-2DD84B3CC9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848" t="109" r="-438" b="-109"/>
          <a:stretch/>
        </p:blipFill>
        <p:spPr>
          <a:xfrm>
            <a:off x="8314660" y="2438787"/>
            <a:ext cx="1522570" cy="25976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FDCE34-C7AA-A69C-6135-B3E5551019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1175"/>
          <a:stretch/>
        </p:blipFill>
        <p:spPr>
          <a:xfrm>
            <a:off x="5445209" y="224038"/>
            <a:ext cx="2065916" cy="17783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AFEACDF-2794-6A7B-6633-B8C4AD06BD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62" t="1032" r="19451" b="-1032"/>
          <a:stretch/>
        </p:blipFill>
        <p:spPr>
          <a:xfrm>
            <a:off x="7576491" y="224038"/>
            <a:ext cx="2196941" cy="177837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CD8BF94-CC2B-B374-EB61-F55A065B0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5281" y="365126"/>
            <a:ext cx="2573770" cy="1325562"/>
          </a:xfrm>
        </p:spPr>
        <p:txBody>
          <a:bodyPr>
            <a:normAutofit/>
          </a:bodyPr>
          <a:lstStyle/>
          <a:p>
            <a:r>
              <a:rPr lang="en-US" sz="1800" dirty="0"/>
              <a:t>Trace Extrapolator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Training parallelism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Network structure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Communication pattern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A23383F-874C-EB7E-3DFF-1580D2ED9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47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3D2BF492-40BF-6596-FE7C-263A6B43EB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132" b="5091"/>
          <a:stretch/>
        </p:blipFill>
        <p:spPr>
          <a:xfrm>
            <a:off x="986767" y="1998535"/>
            <a:ext cx="5402251" cy="3536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24</a:t>
            </a:fld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F6FC2B-667D-0ACE-07CF-B42E9D0669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7062" y="2022557"/>
            <a:ext cx="2913321" cy="48921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6BCB022-070A-DBA0-EA26-45A6B81612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17613" y="2422566"/>
            <a:ext cx="1071406" cy="262444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AECE57F-BEF0-A4BE-A04A-A137EC6758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53097" y="5390952"/>
            <a:ext cx="453241" cy="53162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409A341-BE61-0326-691C-2DD84B3CC9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848" t="109" r="-438" b="-109"/>
          <a:stretch/>
        </p:blipFill>
        <p:spPr>
          <a:xfrm>
            <a:off x="9772456" y="190852"/>
            <a:ext cx="1051482" cy="17939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FDCE34-C7AA-A69C-6135-B3E5551019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1175"/>
          <a:stretch/>
        </p:blipFill>
        <p:spPr>
          <a:xfrm>
            <a:off x="5445209" y="224038"/>
            <a:ext cx="2065916" cy="17783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AFEACDF-2794-6A7B-6633-B8C4AD06BD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62" t="1032" r="19451" b="-1032"/>
          <a:stretch/>
        </p:blipFill>
        <p:spPr>
          <a:xfrm>
            <a:off x="7542436" y="224038"/>
            <a:ext cx="2196941" cy="1778377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8E0B81A-5300-B7C1-3E75-B2C9E02F15C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7671" y="2662702"/>
            <a:ext cx="2742304" cy="242395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1D0A473-9018-7A7D-3D8E-5C5613A44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5281" y="365126"/>
            <a:ext cx="2573770" cy="1325562"/>
          </a:xfrm>
        </p:spPr>
        <p:txBody>
          <a:bodyPr>
            <a:normAutofit/>
          </a:bodyPr>
          <a:lstStyle/>
          <a:p>
            <a:r>
              <a:rPr lang="en-US" sz="1800" dirty="0"/>
              <a:t>Trace Extrapolator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Training parallelism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Network structure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Communication pattern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1A778BE-C5C5-95F9-A12A-AB0E2A080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005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D05B0700-389C-7C71-6A0D-AE1A1E13FC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132" b="5091"/>
          <a:stretch/>
        </p:blipFill>
        <p:spPr>
          <a:xfrm>
            <a:off x="986767" y="1998535"/>
            <a:ext cx="5402251" cy="3536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25</a:t>
            </a:fld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F6FC2B-667D-0ACE-07CF-B42E9D0669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7062" y="2034451"/>
            <a:ext cx="2913321" cy="47731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6BCB022-070A-DBA0-EA26-45A6B81612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17613" y="2422566"/>
            <a:ext cx="1512770" cy="262444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AECE57F-BEF0-A4BE-A04A-A137EC6758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53097" y="5390952"/>
            <a:ext cx="453241" cy="53162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409A341-BE61-0326-691C-2DD84B3CC9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848" t="109" r="-438" b="-109"/>
          <a:stretch/>
        </p:blipFill>
        <p:spPr>
          <a:xfrm>
            <a:off x="9772456" y="190852"/>
            <a:ext cx="1051482" cy="17939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FDCE34-C7AA-A69C-6135-B3E5551019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1175"/>
          <a:stretch/>
        </p:blipFill>
        <p:spPr>
          <a:xfrm>
            <a:off x="5445209" y="224038"/>
            <a:ext cx="2065916" cy="17783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AFEACDF-2794-6A7B-6633-B8C4AD06BD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62" t="1032" r="19451" b="-1032"/>
          <a:stretch/>
        </p:blipFill>
        <p:spPr>
          <a:xfrm>
            <a:off x="7542436" y="224038"/>
            <a:ext cx="2196941" cy="1778377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8E0B81A-5300-B7C1-3E75-B2C9E02F15C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17681" y="365124"/>
            <a:ext cx="1374319" cy="121477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1D0A473-9018-7A7D-3D8E-5C5613A44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5281" y="365126"/>
            <a:ext cx="2573770" cy="1325562"/>
          </a:xfrm>
        </p:spPr>
        <p:txBody>
          <a:bodyPr>
            <a:normAutofit/>
          </a:bodyPr>
          <a:lstStyle/>
          <a:p>
            <a:r>
              <a:rPr lang="en-US" sz="1800" dirty="0"/>
              <a:t>Trace Extrapolator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Training parallelism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Network structure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Communication pattern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18A90A9-17C7-822F-5203-7B3C13084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8034" y="2855529"/>
            <a:ext cx="4585766" cy="2000057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876FD8F-9AFC-6EAE-F9F5-BC9F445E1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236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9E863A61-09CB-0352-C6D0-71BFE48038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702" b="-1016"/>
          <a:stretch/>
        </p:blipFill>
        <p:spPr>
          <a:xfrm>
            <a:off x="986767" y="1998534"/>
            <a:ext cx="8716033" cy="3764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A8ED3-E37D-0953-D1BB-460C98777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49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47AB15FA-5C79-23BE-C797-F6950DBD54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363" r="14702" b="7766"/>
          <a:stretch/>
        </p:blipFill>
        <p:spPr>
          <a:xfrm>
            <a:off x="3987207" y="1998535"/>
            <a:ext cx="5715593" cy="3437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27</a:t>
            </a:fld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E9ECA3F-2DE7-817E-6DF8-D16A61C94E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34585" y="2504865"/>
            <a:ext cx="2360429" cy="262444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C641658-85E9-2F6D-2E99-EA1CDFE5B4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87207" y="5079580"/>
            <a:ext cx="2668236" cy="46074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D123403-82F7-7ABA-10DB-71967E16E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703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E71D927F-75FA-D2FE-D4F1-1B56EC148C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363" t="-836" r="14449" b="70519"/>
          <a:stretch/>
        </p:blipFill>
        <p:spPr>
          <a:xfrm>
            <a:off x="3987207" y="1992162"/>
            <a:ext cx="7366590" cy="14495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28</a:t>
            </a:fld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A605043-6FE7-8C1B-8377-7C64473612D7}"/>
              </a:ext>
            </a:extLst>
          </p:cNvPr>
          <p:cNvSpPr>
            <a:spLocks/>
          </p:cNvSpPr>
          <p:nvPr/>
        </p:nvSpPr>
        <p:spPr>
          <a:xfrm>
            <a:off x="3764478" y="2743200"/>
            <a:ext cx="1888177" cy="296311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C64E9A2-5C86-5CBE-FBF2-6E76F332A006}"/>
              </a:ext>
            </a:extLst>
          </p:cNvPr>
          <p:cNvSpPr/>
          <p:nvPr/>
        </p:nvSpPr>
        <p:spPr>
          <a:xfrm>
            <a:off x="3987207" y="5079580"/>
            <a:ext cx="2668236" cy="46074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9F8A704-2271-1D9B-DDA1-EC60149C99C8}"/>
              </a:ext>
            </a:extLst>
          </p:cNvPr>
          <p:cNvSpPr/>
          <p:nvPr/>
        </p:nvSpPr>
        <p:spPr>
          <a:xfrm>
            <a:off x="8814391" y="2048718"/>
            <a:ext cx="2222203" cy="69448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CF8F4-C3F4-44D2-0E12-389A160E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63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8A8E1-75DE-25DE-9B05-AD0FF9657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009A8-3D21-BD12-457C-602C5DD3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29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FF8C88-63A9-9AF0-6C41-53930A1E2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MICRO 2023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49FAF5B-3E27-A2DB-3BCB-AFF1B9851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657" y="1526381"/>
            <a:ext cx="7454705" cy="1666749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21F9365-6850-BB4B-1B41-96CA8C20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31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7FE68-1221-CB09-2F3F-A0462178A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2A55A-8601-1E9F-F7F4-59D326C9E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7F29B-9CCB-7A44-88EB-969F5C76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C8C9C-2DA9-3C71-0218-04803E80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3</a:t>
            </a:fld>
            <a:endParaRPr lang="en-US"/>
          </a:p>
        </p:txBody>
      </p:sp>
      <p:pic>
        <p:nvPicPr>
          <p:cNvPr id="7" name="1080">
            <a:hlinkClick r:id="" action="ppaction://media"/>
            <a:extLst>
              <a:ext uri="{FF2B5EF4-FFF2-40B4-BE49-F238E27FC236}">
                <a16:creationId xmlns:a16="http://schemas.microsoft.com/office/drawing/2014/main" id="{80748F74-DD52-A45A-C141-54E16E759A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895" y="0"/>
            <a:ext cx="12339895" cy="6858000"/>
          </a:xfrm>
        </p:spPr>
      </p:pic>
      <p:sp>
        <p:nvSpPr>
          <p:cNvPr id="8" name="AutoShape 2" descr="Lightmatter logo monogram with registered trademark symbol">
            <a:extLst>
              <a:ext uri="{FF2B5EF4-FFF2-40B4-BE49-F238E27FC236}">
                <a16:creationId xmlns:a16="http://schemas.microsoft.com/office/drawing/2014/main" id="{F2448672-094C-FE77-EECA-4B56E82E2F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Lightmatter logo monogram with registered trademark symbol">
            <a:extLst>
              <a:ext uri="{FF2B5EF4-FFF2-40B4-BE49-F238E27FC236}">
                <a16:creationId xmlns:a16="http://schemas.microsoft.com/office/drawing/2014/main" id="{3B30CC3D-FA6A-2305-2FF1-8300AE7A4D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Lightmatter logo monogram with registered trademark symbol">
            <a:extLst>
              <a:ext uri="{FF2B5EF4-FFF2-40B4-BE49-F238E27FC236}">
                <a16:creationId xmlns:a16="http://schemas.microsoft.com/office/drawing/2014/main" id="{95E9BF39-AC79-AD9F-E310-85042BE3A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B1453F-69F1-6A7D-5749-A3AD3FE06FBD}"/>
              </a:ext>
            </a:extLst>
          </p:cNvPr>
          <p:cNvSpPr txBox="1"/>
          <p:nvPr/>
        </p:nvSpPr>
        <p:spPr>
          <a:xfrm>
            <a:off x="503545" y="6342689"/>
            <a:ext cx="6183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https://</a:t>
            </a:r>
            <a:r>
              <a:rPr lang="en-US" dirty="0" err="1">
                <a:solidFill>
                  <a:srgbClr val="C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lightmatter.co</a:t>
            </a:r>
            <a:r>
              <a:rPr lang="en-US" dirty="0">
                <a:solidFill>
                  <a:srgbClr val="C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/products/passage/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68844B3-21FC-FA76-8C22-DC6350270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99945" y="431746"/>
            <a:ext cx="2063809" cy="8529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1BB88C-8B7C-F4DD-0CF6-0D3F47094FCE}"/>
              </a:ext>
            </a:extLst>
          </p:cNvPr>
          <p:cNvSpPr txBox="1"/>
          <p:nvPr/>
        </p:nvSpPr>
        <p:spPr>
          <a:xfrm>
            <a:off x="9714844" y="1831811"/>
            <a:ext cx="1876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2C2C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PASSAGE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EF8025-1728-C4A6-B55C-1FE9C54F60FD}"/>
              </a:ext>
            </a:extLst>
          </p:cNvPr>
          <p:cNvSpPr txBox="1"/>
          <p:nvPr/>
        </p:nvSpPr>
        <p:spPr>
          <a:xfrm>
            <a:off x="9714844" y="1362021"/>
            <a:ext cx="2318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2C2C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Lightmatter</a:t>
            </a:r>
            <a:endParaRPr lang="en-US" sz="3600" b="1" dirty="0">
              <a:solidFill>
                <a:srgbClr val="FF2C2C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94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1500">
        <p159:morph option="byObject"/>
      </p:transition>
    </mc:Choice>
    <mc:Fallback xmlns="">
      <p:transition advTm="1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8A8E1-75DE-25DE-9B05-AD0FF9657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009A8-3D21-BD12-457C-602C5DD3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30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CA3884-1F09-06F4-0D22-202A2EEA8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006" y="2589682"/>
            <a:ext cx="6206534" cy="3507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0FF8C88-63A9-9AF0-6C41-53930A1E2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MICRO 2023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DB658E-E8F0-1209-B254-C0AFD044D9D0}"/>
              </a:ext>
            </a:extLst>
          </p:cNvPr>
          <p:cNvSpPr txBox="1"/>
          <p:nvPr/>
        </p:nvSpPr>
        <p:spPr>
          <a:xfrm>
            <a:off x="1998518" y="1404902"/>
            <a:ext cx="9029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Layer or kernel execution times are generally linearly correlated to their </a:t>
            </a:r>
            <a:r>
              <a:rPr lang="en-US" altLang="zh-CN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Floating Point Operations.</a:t>
            </a:r>
            <a:endParaRPr lang="zh-CN" altLang="en-US" sz="2400" b="1" dirty="0"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F5F6711-521A-ADAF-BA5D-A82034F7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671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98E35E85-0ACB-BC36-52BA-52D5E654F1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363" r="14702" b="7766"/>
          <a:stretch/>
        </p:blipFill>
        <p:spPr>
          <a:xfrm>
            <a:off x="3987207" y="1998535"/>
            <a:ext cx="5715593" cy="3437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31</a:t>
            </a:fld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E9ECA3F-2DE7-817E-6DF8-D16A61C94E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87208" y="2504865"/>
            <a:ext cx="1307806" cy="262444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C641658-85E9-2F6D-2E99-EA1CDFE5B4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87207" y="5079580"/>
            <a:ext cx="2360429" cy="46074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9BEAA7-B15F-8A89-8021-04AAE95B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55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87FB8BD3-56EE-9257-6F27-F6EE4FC2B2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296" t="66302" r="14706" b="6371"/>
          <a:stretch/>
        </p:blipFill>
        <p:spPr>
          <a:xfrm>
            <a:off x="5782339" y="2591302"/>
            <a:ext cx="5571461" cy="12913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CAF7BC0-8B9D-61A0-272C-D7367CF0E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32</a:t>
            </a:fld>
            <a:endParaRPr 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5457857-5580-02D9-178F-A7173FC75A76}"/>
              </a:ext>
            </a:extLst>
          </p:cNvPr>
          <p:cNvSpPr/>
          <p:nvPr/>
        </p:nvSpPr>
        <p:spPr>
          <a:xfrm>
            <a:off x="3040333" y="3397178"/>
            <a:ext cx="4360001" cy="292735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B1AA871C-CBD2-543E-2BDF-E09A8B3153B2}"/>
              </a:ext>
            </a:extLst>
          </p:cNvPr>
          <p:cNvCxnSpPr>
            <a:cxnSpLocks/>
          </p:cNvCxnSpPr>
          <p:nvPr/>
        </p:nvCxnSpPr>
        <p:spPr>
          <a:xfrm flipV="1">
            <a:off x="1673970" y="3685443"/>
            <a:ext cx="1160326" cy="778185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B35C5C92-178F-DB54-A6CF-F25496FA2A0B}"/>
              </a:ext>
            </a:extLst>
          </p:cNvPr>
          <p:cNvSpPr txBox="1"/>
          <p:nvPr/>
        </p:nvSpPr>
        <p:spPr>
          <a:xfrm>
            <a:off x="5462275" y="3996317"/>
            <a:ext cx="67297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 Bandwidth      2. Latency</a:t>
            </a:r>
          </a:p>
          <a:p>
            <a:endParaRPr lang="en-US" altLang="zh-CN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altLang="zh-CN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Total Transfer Time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=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Size/ Link Bandwidth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Link Latency</a:t>
            </a:r>
            <a:endParaRPr lang="zh-CN" alt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97574B18-9B15-8412-6960-E3275AB6A892}"/>
              </a:ext>
            </a:extLst>
          </p:cNvPr>
          <p:cNvCxnSpPr>
            <a:cxnSpLocks/>
          </p:cNvCxnSpPr>
          <p:nvPr/>
        </p:nvCxnSpPr>
        <p:spPr>
          <a:xfrm>
            <a:off x="3588972" y="3685443"/>
            <a:ext cx="1199686" cy="778185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CE00E2E8-E570-E98A-B282-0F02E60C4C43}"/>
              </a:ext>
            </a:extLst>
          </p:cNvPr>
          <p:cNvCxnSpPr>
            <a:cxnSpLocks/>
          </p:cNvCxnSpPr>
          <p:nvPr/>
        </p:nvCxnSpPr>
        <p:spPr>
          <a:xfrm>
            <a:off x="1673970" y="5178420"/>
            <a:ext cx="1160326" cy="756889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1F3A322A-CC16-061E-4D71-EEEB668DAB92}"/>
              </a:ext>
            </a:extLst>
          </p:cNvPr>
          <p:cNvCxnSpPr>
            <a:cxnSpLocks/>
          </p:cNvCxnSpPr>
          <p:nvPr/>
        </p:nvCxnSpPr>
        <p:spPr>
          <a:xfrm flipV="1">
            <a:off x="3588972" y="5178420"/>
            <a:ext cx="1199686" cy="756889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5F646D83-F767-AE03-2EC6-90F855E2490E}"/>
              </a:ext>
            </a:extLst>
          </p:cNvPr>
          <p:cNvCxnSpPr>
            <a:cxnSpLocks/>
          </p:cNvCxnSpPr>
          <p:nvPr/>
        </p:nvCxnSpPr>
        <p:spPr>
          <a:xfrm flipV="1">
            <a:off x="3211634" y="3984504"/>
            <a:ext cx="0" cy="1593409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C522B3EB-86EC-6F52-8C71-9C64F2568FDE}"/>
              </a:ext>
            </a:extLst>
          </p:cNvPr>
          <p:cNvCxnSpPr>
            <a:cxnSpLocks/>
          </p:cNvCxnSpPr>
          <p:nvPr/>
        </p:nvCxnSpPr>
        <p:spPr>
          <a:xfrm flipH="1">
            <a:off x="2051308" y="4821024"/>
            <a:ext cx="2360012" cy="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15D22DF0-608F-F574-5CE4-FE1D25BA3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380" y="4702103"/>
            <a:ext cx="2146300" cy="317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6BDBA86-44C5-0E7D-F108-7381C918AB9D}"/>
              </a:ext>
            </a:extLst>
          </p:cNvPr>
          <p:cNvSpPr/>
          <p:nvPr/>
        </p:nvSpPr>
        <p:spPr>
          <a:xfrm>
            <a:off x="9306046" y="2591302"/>
            <a:ext cx="1111169" cy="393539"/>
          </a:xfrm>
          <a:prstGeom prst="rect">
            <a:avLst/>
          </a:prstGeom>
          <a:noFill/>
          <a:ln w="38100">
            <a:solidFill>
              <a:srgbClr val="F2931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2AD0DD2-71BD-F600-ADFE-DC8E18B2D19A}"/>
              </a:ext>
            </a:extLst>
          </p:cNvPr>
          <p:cNvSpPr/>
          <p:nvPr/>
        </p:nvSpPr>
        <p:spPr>
          <a:xfrm>
            <a:off x="7500395" y="2884026"/>
            <a:ext cx="879465" cy="393539"/>
          </a:xfrm>
          <a:prstGeom prst="rect">
            <a:avLst/>
          </a:prstGeom>
          <a:noFill/>
          <a:ln w="38100">
            <a:solidFill>
              <a:srgbClr val="F2931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rgbClr val="F2931E"/>
              </a:solidFill>
              <a:highlight>
                <a:srgbClr val="F2931E"/>
              </a:highlight>
            </a:endParaRP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7AB6004E-5722-B374-68E7-376BC8FEAB18}"/>
              </a:ext>
            </a:extLst>
          </p:cNvPr>
          <p:cNvSpPr/>
          <p:nvPr/>
        </p:nvSpPr>
        <p:spPr>
          <a:xfrm>
            <a:off x="2834296" y="3323771"/>
            <a:ext cx="747104" cy="623677"/>
          </a:xfrm>
          <a:prstGeom prst="roundRect">
            <a:avLst/>
          </a:prstGeom>
          <a:solidFill>
            <a:srgbClr val="12AAB5"/>
          </a:solidFill>
          <a:ln w="38100">
            <a:solidFill>
              <a:srgbClr val="12A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GPU</a:t>
            </a:r>
            <a:endParaRPr kumimoji="1"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659895E5-3525-32D4-F15C-D874F90FEE3D}"/>
              </a:ext>
            </a:extLst>
          </p:cNvPr>
          <p:cNvSpPr/>
          <p:nvPr/>
        </p:nvSpPr>
        <p:spPr>
          <a:xfrm>
            <a:off x="2841868" y="5627137"/>
            <a:ext cx="747104" cy="623677"/>
          </a:xfrm>
          <a:prstGeom prst="roundRect">
            <a:avLst/>
          </a:prstGeom>
          <a:solidFill>
            <a:srgbClr val="12AAB5"/>
          </a:solidFill>
          <a:ln w="38100">
            <a:solidFill>
              <a:srgbClr val="12A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GPU</a:t>
            </a:r>
            <a:endParaRPr kumimoji="1"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52D8B3FC-E15C-EA2E-4255-870776BAD561}"/>
              </a:ext>
            </a:extLst>
          </p:cNvPr>
          <p:cNvSpPr/>
          <p:nvPr/>
        </p:nvSpPr>
        <p:spPr>
          <a:xfrm>
            <a:off x="1266582" y="4509185"/>
            <a:ext cx="747104" cy="623677"/>
          </a:xfrm>
          <a:prstGeom prst="roundRect">
            <a:avLst/>
          </a:prstGeom>
          <a:solidFill>
            <a:srgbClr val="12AAB5"/>
          </a:solidFill>
          <a:ln w="38100">
            <a:solidFill>
              <a:srgbClr val="12A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GPU</a:t>
            </a:r>
            <a:endParaRPr kumimoji="1"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3CD8B21F-40E3-C456-56E9-272F649588EB}"/>
              </a:ext>
            </a:extLst>
          </p:cNvPr>
          <p:cNvSpPr/>
          <p:nvPr/>
        </p:nvSpPr>
        <p:spPr>
          <a:xfrm>
            <a:off x="4452825" y="4509185"/>
            <a:ext cx="747104" cy="623677"/>
          </a:xfrm>
          <a:prstGeom prst="roundRect">
            <a:avLst/>
          </a:prstGeom>
          <a:solidFill>
            <a:srgbClr val="12AAB5"/>
          </a:solidFill>
          <a:ln w="38100">
            <a:solidFill>
              <a:srgbClr val="12A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GPU</a:t>
            </a:r>
            <a:endParaRPr kumimoji="1" lang="zh-CN" alt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60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497A028E-9891-2930-6A7F-AFC5F37FB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5E87C73B-B71E-FABC-08C8-D7BEBAF8AF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296" t="66302" r="14706" b="6371"/>
          <a:stretch/>
        </p:blipFill>
        <p:spPr>
          <a:xfrm>
            <a:off x="5570068" y="1318199"/>
            <a:ext cx="5571461" cy="12913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60099D-D521-806A-1904-3AAC6727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7E7E-EE73-5EB7-8CB7-E4E864531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336CD97-2948-18B6-8897-F2F80CFF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CAB2B-C51F-43C6-BFDA-D9B6FD76C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33</a:t>
            </a:fld>
            <a:endParaRPr 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EC59795-6B1E-A2DF-8F2B-BBAE70F3BF44}"/>
              </a:ext>
            </a:extLst>
          </p:cNvPr>
          <p:cNvSpPr/>
          <p:nvPr/>
        </p:nvSpPr>
        <p:spPr>
          <a:xfrm>
            <a:off x="2828062" y="2124075"/>
            <a:ext cx="4360001" cy="292735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AB9321D8-F7B1-ECC6-013A-EA413EE901F5}"/>
              </a:ext>
            </a:extLst>
          </p:cNvPr>
          <p:cNvCxnSpPr>
            <a:cxnSpLocks/>
          </p:cNvCxnSpPr>
          <p:nvPr/>
        </p:nvCxnSpPr>
        <p:spPr>
          <a:xfrm flipV="1">
            <a:off x="1461699" y="2412340"/>
            <a:ext cx="1160326" cy="778185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D0DC3C7C-9F02-B3DF-D5FB-47DE00E5B28B}"/>
              </a:ext>
            </a:extLst>
          </p:cNvPr>
          <p:cNvSpPr txBox="1"/>
          <p:nvPr/>
        </p:nvSpPr>
        <p:spPr>
          <a:xfrm>
            <a:off x="5250004" y="2723214"/>
            <a:ext cx="67297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 Bandwidth      2. Latency</a:t>
            </a:r>
          </a:p>
          <a:p>
            <a:endParaRPr lang="en-US" altLang="zh-CN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altLang="zh-CN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Total Transfer Time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=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Size/ Link Bandwidth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Link Latency</a:t>
            </a:r>
            <a:endParaRPr lang="zh-CN" alt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8E02CC69-8AAA-2E55-91DF-30855E48ED29}"/>
              </a:ext>
            </a:extLst>
          </p:cNvPr>
          <p:cNvCxnSpPr>
            <a:cxnSpLocks/>
          </p:cNvCxnSpPr>
          <p:nvPr/>
        </p:nvCxnSpPr>
        <p:spPr>
          <a:xfrm>
            <a:off x="3376701" y="2412340"/>
            <a:ext cx="1199686" cy="778185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922450FC-9DEA-5FE4-A319-2843AA13B6F5}"/>
              </a:ext>
            </a:extLst>
          </p:cNvPr>
          <p:cNvCxnSpPr>
            <a:cxnSpLocks/>
          </p:cNvCxnSpPr>
          <p:nvPr/>
        </p:nvCxnSpPr>
        <p:spPr>
          <a:xfrm>
            <a:off x="1461699" y="3905317"/>
            <a:ext cx="1160326" cy="756889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4DE28A4B-F3F7-49DC-B2E8-0891A827C250}"/>
              </a:ext>
            </a:extLst>
          </p:cNvPr>
          <p:cNvCxnSpPr>
            <a:cxnSpLocks/>
          </p:cNvCxnSpPr>
          <p:nvPr/>
        </p:nvCxnSpPr>
        <p:spPr>
          <a:xfrm flipV="1">
            <a:off x="3376701" y="3905317"/>
            <a:ext cx="1199686" cy="756889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0FB29C70-9DA8-6D89-D9E9-EB4D8DE7FB33}"/>
              </a:ext>
            </a:extLst>
          </p:cNvPr>
          <p:cNvCxnSpPr>
            <a:cxnSpLocks/>
          </p:cNvCxnSpPr>
          <p:nvPr/>
        </p:nvCxnSpPr>
        <p:spPr>
          <a:xfrm flipV="1">
            <a:off x="2999363" y="2711401"/>
            <a:ext cx="0" cy="1593409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70B01AD0-BB9E-840B-4962-F5F826DBDAEA}"/>
              </a:ext>
            </a:extLst>
          </p:cNvPr>
          <p:cNvCxnSpPr>
            <a:cxnSpLocks/>
          </p:cNvCxnSpPr>
          <p:nvPr/>
        </p:nvCxnSpPr>
        <p:spPr>
          <a:xfrm flipH="1">
            <a:off x="1839037" y="3547921"/>
            <a:ext cx="2360012" cy="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AEB844B3-AA89-B831-32D8-D7A41F496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109" y="3429000"/>
            <a:ext cx="2146300" cy="317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051CA81-A518-E9AC-5942-34D23261D0AF}"/>
              </a:ext>
            </a:extLst>
          </p:cNvPr>
          <p:cNvSpPr/>
          <p:nvPr/>
        </p:nvSpPr>
        <p:spPr>
          <a:xfrm>
            <a:off x="9093775" y="1318199"/>
            <a:ext cx="1111169" cy="393539"/>
          </a:xfrm>
          <a:prstGeom prst="rect">
            <a:avLst/>
          </a:prstGeom>
          <a:noFill/>
          <a:ln w="38100">
            <a:solidFill>
              <a:srgbClr val="F2931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A111083-83C5-10A2-9482-370634EAB893}"/>
              </a:ext>
            </a:extLst>
          </p:cNvPr>
          <p:cNvSpPr/>
          <p:nvPr/>
        </p:nvSpPr>
        <p:spPr>
          <a:xfrm>
            <a:off x="7288124" y="1610923"/>
            <a:ext cx="879465" cy="393539"/>
          </a:xfrm>
          <a:prstGeom prst="rect">
            <a:avLst/>
          </a:prstGeom>
          <a:noFill/>
          <a:ln w="38100">
            <a:solidFill>
              <a:srgbClr val="F2931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rgbClr val="F2931E"/>
              </a:solidFill>
              <a:highlight>
                <a:srgbClr val="F2931E"/>
              </a:highlight>
            </a:endParaRP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7FE7BB05-3E8E-7CED-E674-80C2DF176C56}"/>
              </a:ext>
            </a:extLst>
          </p:cNvPr>
          <p:cNvSpPr/>
          <p:nvPr/>
        </p:nvSpPr>
        <p:spPr>
          <a:xfrm>
            <a:off x="2622025" y="2050668"/>
            <a:ext cx="747104" cy="623677"/>
          </a:xfrm>
          <a:prstGeom prst="roundRect">
            <a:avLst/>
          </a:prstGeom>
          <a:solidFill>
            <a:srgbClr val="12AAB5"/>
          </a:solidFill>
          <a:ln w="38100">
            <a:solidFill>
              <a:srgbClr val="12A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GPU</a:t>
            </a:r>
            <a:endParaRPr kumimoji="1"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748EA8DD-22C2-F0D3-F107-E3E7667C8B9A}"/>
              </a:ext>
            </a:extLst>
          </p:cNvPr>
          <p:cNvSpPr/>
          <p:nvPr/>
        </p:nvSpPr>
        <p:spPr>
          <a:xfrm>
            <a:off x="2629597" y="4354034"/>
            <a:ext cx="747104" cy="623677"/>
          </a:xfrm>
          <a:prstGeom prst="roundRect">
            <a:avLst/>
          </a:prstGeom>
          <a:solidFill>
            <a:srgbClr val="12AAB5"/>
          </a:solidFill>
          <a:ln w="38100">
            <a:solidFill>
              <a:srgbClr val="12A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GPU</a:t>
            </a:r>
            <a:endParaRPr kumimoji="1"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B507D754-FF75-6E87-89AA-B1F5589C8D15}"/>
              </a:ext>
            </a:extLst>
          </p:cNvPr>
          <p:cNvSpPr/>
          <p:nvPr/>
        </p:nvSpPr>
        <p:spPr>
          <a:xfrm>
            <a:off x="1054311" y="3236082"/>
            <a:ext cx="747104" cy="623677"/>
          </a:xfrm>
          <a:prstGeom prst="roundRect">
            <a:avLst/>
          </a:prstGeom>
          <a:solidFill>
            <a:srgbClr val="12AAB5"/>
          </a:solidFill>
          <a:ln w="38100">
            <a:solidFill>
              <a:srgbClr val="12A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GPU</a:t>
            </a:r>
            <a:endParaRPr kumimoji="1"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073F1307-35BA-3E33-F0E0-AF53DA99A7D6}"/>
              </a:ext>
            </a:extLst>
          </p:cNvPr>
          <p:cNvSpPr/>
          <p:nvPr/>
        </p:nvSpPr>
        <p:spPr>
          <a:xfrm>
            <a:off x="4240554" y="3236082"/>
            <a:ext cx="747104" cy="623677"/>
          </a:xfrm>
          <a:prstGeom prst="roundRect">
            <a:avLst/>
          </a:prstGeom>
          <a:solidFill>
            <a:srgbClr val="12AAB5"/>
          </a:solidFill>
          <a:ln w="38100">
            <a:solidFill>
              <a:srgbClr val="12A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GPU</a:t>
            </a:r>
            <a:endParaRPr kumimoji="1"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28" name="文本框 12">
            <a:extLst>
              <a:ext uri="{FF2B5EF4-FFF2-40B4-BE49-F238E27FC236}">
                <a16:creationId xmlns:a16="http://schemas.microsoft.com/office/drawing/2014/main" id="{EEAD2F40-6206-0613-C1BF-41C191A439F1}"/>
              </a:ext>
            </a:extLst>
          </p:cNvPr>
          <p:cNvSpPr txBox="1"/>
          <p:nvPr/>
        </p:nvSpPr>
        <p:spPr>
          <a:xfrm>
            <a:off x="5250004" y="4490829"/>
            <a:ext cx="67297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Add-on to the base model</a:t>
            </a:r>
          </a:p>
          <a:p>
            <a:pPr marL="457200" indent="-457200">
              <a:buAutoNum type="arabicPeriod"/>
            </a:pPr>
            <a:r>
              <a:rPr lang="en-US" altLang="zh-CN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Link</a:t>
            </a:r>
            <a:r>
              <a:rPr lang="zh-CN" altLang="en-US" sz="2400" dirty="0">
                <a:latin typeface="Helvetica Neue Light" panose="020004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sharing</a:t>
            </a:r>
          </a:p>
          <a:p>
            <a:pPr marL="457200" indent="-457200">
              <a:buAutoNum type="arabicPeriod"/>
            </a:pPr>
            <a:r>
              <a:rPr lang="en-US" altLang="zh-CN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Routing</a:t>
            </a:r>
          </a:p>
          <a:p>
            <a:pPr marL="457200" indent="-457200">
              <a:buAutoNum type="arabicPeriod"/>
            </a:pPr>
            <a:r>
              <a:rPr lang="en-US" altLang="zh-CN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End-to-end back-pressure</a:t>
            </a:r>
            <a:endParaRPr lang="zh-CN" altLang="en-US" sz="2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923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6D4153F9-3714-C586-3926-E615D2B3F9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363" r="14702" b="7766"/>
          <a:stretch/>
        </p:blipFill>
        <p:spPr>
          <a:xfrm>
            <a:off x="3987207" y="1998535"/>
            <a:ext cx="5715593" cy="3437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34</a:t>
            </a:fld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E9ECA3F-2DE7-817E-6DF8-D16A61C94E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87208" y="2504865"/>
            <a:ext cx="1307806" cy="262444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C641658-85E9-2F6D-2E99-EA1CDFE5B4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87207" y="5079580"/>
            <a:ext cx="2360429" cy="46074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AB2C321-66DA-7767-1C1F-1EA306B3B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217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8F383843-1BB8-DD23-66EB-7F004E4403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702" b="-1016"/>
          <a:stretch/>
        </p:blipFill>
        <p:spPr>
          <a:xfrm>
            <a:off x="986767" y="1998534"/>
            <a:ext cx="8716033" cy="3764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35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D4F92-4BC5-D7EF-AE76-9A4500AB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50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36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D8909-D3DA-2015-BA6F-18CDA804B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pic>
        <p:nvPicPr>
          <p:cNvPr id="7" name="图片 6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00D5077E-15C3-762E-B518-470D05DD5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67" y="1998534"/>
            <a:ext cx="10218463" cy="372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08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CD212-50E2-2A60-9118-777A2AC9F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208AB-8C25-E0A5-4125-3D2683957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13" y="3630842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31AECE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The Validation of </a:t>
            </a:r>
            <a:r>
              <a:rPr lang="en-US" sz="6000" b="1" dirty="0" err="1">
                <a:solidFill>
                  <a:srgbClr val="31AECE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TrioSim</a:t>
            </a:r>
            <a:endParaRPr lang="en-US" sz="6000" b="1" dirty="0">
              <a:solidFill>
                <a:srgbClr val="31AECE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645E-65CE-AFED-1428-D1DB04D19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85973-5313-CD01-2B9B-9305CBD87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37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FE2FE55-871A-BE01-1552-02BA5A65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0BC4FC3-43E9-FC8D-52A0-E3CB0381C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9459" y="1712347"/>
            <a:ext cx="1842710" cy="160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22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38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751316-83A9-A3CB-6502-FA8D98988785}"/>
              </a:ext>
            </a:extLst>
          </p:cNvPr>
          <p:cNvSpPr txBox="1"/>
          <p:nvPr/>
        </p:nvSpPr>
        <p:spPr>
          <a:xfrm>
            <a:off x="1043982" y="1552503"/>
            <a:ext cx="810001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Hardware.</a:t>
            </a:r>
          </a:p>
          <a:p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P1: 2 NVIDIA A40 GPUs, connected with PCIe.</a:t>
            </a:r>
          </a:p>
          <a:p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P2: 4 NVIDIA A100 GPUs, connected with </a:t>
            </a:r>
            <a:r>
              <a:rPr lang="en-US" altLang="zh-CN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NVLinks</a:t>
            </a:r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P3: 8 NVIDIA H100 GPUs, connected with </a:t>
            </a:r>
            <a:r>
              <a:rPr lang="en-US" altLang="zh-CN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NVLinks</a:t>
            </a:r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endParaRPr lang="en-US" altLang="zh-CN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Software.</a:t>
            </a:r>
          </a:p>
          <a:p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CUDA 12.1 </a:t>
            </a:r>
          </a:p>
          <a:p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Torch 2.1.0+cu121</a:t>
            </a:r>
          </a:p>
          <a:p>
            <a:r>
              <a:rPr lang="en-US" altLang="zh-CN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Torchvision</a:t>
            </a:r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0.16.0+cu121</a:t>
            </a:r>
          </a:p>
          <a:p>
            <a:r>
              <a:rPr lang="en-US" altLang="zh-CN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Torchaudio</a:t>
            </a:r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2.1.0+cu121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093B9F2-0C1D-1475-1308-1E7EE96C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40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D149A-1F6C-EEC9-1C8C-6DBCC0C20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0058E-8843-1491-AC87-264E8B2D0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B1CB7-B14F-F9CC-1E11-7DE76D57E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D7B74-D68A-8251-2DF3-DB3017DE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CE90D24-1B44-2FE8-9004-8A718FAC7BAB}"/>
              </a:ext>
            </a:extLst>
          </p:cNvPr>
          <p:cNvSpPr txBox="1"/>
          <p:nvPr/>
        </p:nvSpPr>
        <p:spPr>
          <a:xfrm>
            <a:off x="1043982" y="1552503"/>
            <a:ext cx="810001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Hardware.</a:t>
            </a:r>
          </a:p>
          <a:p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P1: 2 NVIDIA A40 GPUs, connected with PCIe.</a:t>
            </a:r>
          </a:p>
          <a:p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P2: 4 NVIDIA A100 GPUs, connected with </a:t>
            </a:r>
            <a:r>
              <a:rPr lang="en-US" altLang="zh-CN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NVLinks</a:t>
            </a:r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P3: 8 NVIDIA H100 GPUs, connected with </a:t>
            </a:r>
            <a:r>
              <a:rPr lang="en-US" altLang="zh-CN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NVLinks</a:t>
            </a:r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endParaRPr lang="en-US" altLang="zh-CN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Software.</a:t>
            </a:r>
          </a:p>
          <a:p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CUDA 12.1 </a:t>
            </a:r>
          </a:p>
          <a:p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Torch 2.1.0+cu121</a:t>
            </a:r>
          </a:p>
          <a:p>
            <a:r>
              <a:rPr lang="en-US" altLang="zh-CN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Torchvision</a:t>
            </a:r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0.16.0+cu121</a:t>
            </a:r>
          </a:p>
          <a:p>
            <a:r>
              <a:rPr lang="en-US" altLang="zh-CN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Torchaudio</a:t>
            </a:r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2.1.0+cu121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40428E6-0141-2D5F-526A-B3153B261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1A4B10-EE1F-0E10-BB49-E90037B5A34B}"/>
              </a:ext>
            </a:extLst>
          </p:cNvPr>
          <p:cNvSpPr txBox="1"/>
          <p:nvPr/>
        </p:nvSpPr>
        <p:spPr>
          <a:xfrm>
            <a:off x="5093991" y="3833101"/>
            <a:ext cx="659946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Workloads. </a:t>
            </a:r>
          </a:p>
          <a:p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Image Classification: </a:t>
            </a:r>
            <a:r>
              <a:rPr lang="en-US" altLang="zh-CN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DenseNet</a:t>
            </a:r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altLang="zh-CN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ResNet</a:t>
            </a:r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VGG.</a:t>
            </a:r>
          </a:p>
          <a:p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NLP: GPT-2, BERT-Base-Uncased, T5-Small, FLAN-T5-Small, and Llama.</a:t>
            </a:r>
          </a:p>
          <a:p>
            <a:endParaRPr lang="en-US" altLang="zh-CN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Parallelism strategy. </a:t>
            </a:r>
          </a:p>
          <a:p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parallelism, tensor parallelism, pipeline parallelism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2913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080 (1)">
            <a:hlinkClick r:id="" action="ppaction://media"/>
            <a:extLst>
              <a:ext uri="{FF2B5EF4-FFF2-40B4-BE49-F238E27FC236}">
                <a16:creationId xmlns:a16="http://schemas.microsoft.com/office/drawing/2014/main" id="{1243D219-5734-7546-DE44-7CEB3CDB37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948" y="0"/>
            <a:ext cx="12339895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2A55A-8601-1E9F-F7F4-59D326C9E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7F29B-9CCB-7A44-88EB-969F5C76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C8C9C-2DA9-3C71-0218-04803E80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4</a:t>
            </a:fld>
            <a:endParaRPr lang="en-US"/>
          </a:p>
        </p:txBody>
      </p:sp>
      <p:sp>
        <p:nvSpPr>
          <p:cNvPr id="8" name="AutoShape 2" descr="Lightmatter logo monogram with registered trademark symbol">
            <a:extLst>
              <a:ext uri="{FF2B5EF4-FFF2-40B4-BE49-F238E27FC236}">
                <a16:creationId xmlns:a16="http://schemas.microsoft.com/office/drawing/2014/main" id="{F2448672-094C-FE77-EECA-4B56E82E2F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Lightmatter logo monogram with registered trademark symbol">
            <a:extLst>
              <a:ext uri="{FF2B5EF4-FFF2-40B4-BE49-F238E27FC236}">
                <a16:creationId xmlns:a16="http://schemas.microsoft.com/office/drawing/2014/main" id="{3B30CC3D-FA6A-2305-2FF1-8300AE7A4D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Lightmatter logo monogram with registered trademark symbol">
            <a:extLst>
              <a:ext uri="{FF2B5EF4-FFF2-40B4-BE49-F238E27FC236}">
                <a16:creationId xmlns:a16="http://schemas.microsoft.com/office/drawing/2014/main" id="{95E9BF39-AC79-AD9F-E310-85042BE3A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1D87B94-2AF5-19A6-D6E2-E91220A83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99945" y="431746"/>
            <a:ext cx="2063809" cy="8529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22BEC7-3970-6222-52FE-79E8094C77DB}"/>
              </a:ext>
            </a:extLst>
          </p:cNvPr>
          <p:cNvSpPr txBox="1"/>
          <p:nvPr/>
        </p:nvSpPr>
        <p:spPr>
          <a:xfrm>
            <a:off x="9714844" y="1831811"/>
            <a:ext cx="1876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2C2C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PASSAGE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963715-3331-9B3D-D8A4-B888076D25AE}"/>
              </a:ext>
            </a:extLst>
          </p:cNvPr>
          <p:cNvSpPr txBox="1"/>
          <p:nvPr/>
        </p:nvSpPr>
        <p:spPr>
          <a:xfrm>
            <a:off x="9714844" y="1362021"/>
            <a:ext cx="2318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2C2C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Lightmatter</a:t>
            </a:r>
            <a:endParaRPr lang="en-US" sz="3600" b="1" dirty="0">
              <a:solidFill>
                <a:srgbClr val="FF2C2C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9530DD-9607-EC58-15F5-08F5DA9D7F49}"/>
              </a:ext>
            </a:extLst>
          </p:cNvPr>
          <p:cNvSpPr txBox="1"/>
          <p:nvPr/>
        </p:nvSpPr>
        <p:spPr>
          <a:xfrm>
            <a:off x="503545" y="6342689"/>
            <a:ext cx="6183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https://</a:t>
            </a:r>
            <a:r>
              <a:rPr lang="en-US" dirty="0" err="1">
                <a:solidFill>
                  <a:srgbClr val="C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lightmatter.co</a:t>
            </a:r>
            <a:r>
              <a:rPr lang="en-US" dirty="0">
                <a:solidFill>
                  <a:srgbClr val="C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/products/passage/</a:t>
            </a:r>
          </a:p>
        </p:txBody>
      </p:sp>
    </p:spTree>
    <p:extLst>
      <p:ext uri="{BB962C8B-B14F-4D97-AF65-F5344CB8AC3E}">
        <p14:creationId xmlns:p14="http://schemas.microsoft.com/office/powerpoint/2010/main" val="3099890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40</a:t>
            </a:fld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751316-83A9-A3CB-6502-FA8D98988785}"/>
              </a:ext>
            </a:extLst>
          </p:cNvPr>
          <p:cNvSpPr txBox="1"/>
          <p:nvPr/>
        </p:nvSpPr>
        <p:spPr>
          <a:xfrm>
            <a:off x="1375490" y="1421326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parallelism</a:t>
            </a: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Prediction errors comparing using </a:t>
            </a:r>
            <a:r>
              <a:rPr lang="en-US" altLang="zh-CN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TrioSim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with applying distributed data parallelism on P1 and P2. </a:t>
            </a: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average errors of the experiment set for P1 and P2 are </a:t>
            </a:r>
            <a:r>
              <a:rPr lang="en-US" altLang="zh-CN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2.91% and 2.73%.</a:t>
            </a:r>
          </a:p>
        </p:txBody>
      </p:sp>
      <p:pic>
        <p:nvPicPr>
          <p:cNvPr id="10" name="图片 9" descr="图表&#10;&#10;AI 生成的内容可能不正确。">
            <a:extLst>
              <a:ext uri="{FF2B5EF4-FFF2-40B4-BE49-F238E27FC236}">
                <a16:creationId xmlns:a16="http://schemas.microsoft.com/office/drawing/2014/main" id="{6F2B1D60-8CA8-1328-5F8A-107C6BA81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521" y="2746889"/>
            <a:ext cx="7772400" cy="3082367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4408A85-E7B7-357B-FCAC-3F2235235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276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14DC7-F4A1-8364-135D-D635EA27A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6F1D3-CF7F-B5B0-F36D-A82EAA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E8BBA-4852-6651-3AF8-0241B2B5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52AB0-ED60-D040-5A81-D754C01C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41</a:t>
            </a:fld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F88EF77-88DE-AD3A-4814-59F6AA4677CF}"/>
              </a:ext>
            </a:extLst>
          </p:cNvPr>
          <p:cNvSpPr txBox="1"/>
          <p:nvPr/>
        </p:nvSpPr>
        <p:spPr>
          <a:xfrm>
            <a:off x="1375490" y="1421326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Tensor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parallelism</a:t>
            </a: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Prediction errors comparing using </a:t>
            </a:r>
            <a:r>
              <a:rPr lang="en-US" altLang="zh-CN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TrioSim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with applying Tensor parallelism on P1 and P2. </a:t>
            </a: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average errors of the experiment set for P1 and P2 are </a:t>
            </a:r>
            <a:r>
              <a:rPr lang="en-US" altLang="zh-CN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4.51% and 11.24%.</a:t>
            </a:r>
          </a:p>
        </p:txBody>
      </p:sp>
      <p:pic>
        <p:nvPicPr>
          <p:cNvPr id="5" name="图片 4" descr="图表&#10;&#10;AI 生成的内容可能不正确。">
            <a:extLst>
              <a:ext uri="{FF2B5EF4-FFF2-40B4-BE49-F238E27FC236}">
                <a16:creationId xmlns:a16="http://schemas.microsoft.com/office/drawing/2014/main" id="{30230C4B-8A28-E9E5-89FC-FA74D5563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521" y="2746889"/>
            <a:ext cx="7727562" cy="3194222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DFC17E-194D-0A8F-2873-5E8417206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52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0B0DCAE-6494-9BEC-1E96-BC651FD45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0" y="2837429"/>
            <a:ext cx="7747000" cy="3479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42</a:t>
            </a:fld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751316-83A9-A3CB-6502-FA8D98988785}"/>
              </a:ext>
            </a:extLst>
          </p:cNvPr>
          <p:cNvSpPr txBox="1"/>
          <p:nvPr/>
        </p:nvSpPr>
        <p:spPr>
          <a:xfrm>
            <a:off x="1375490" y="1421326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Pipeline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parallelism</a:t>
            </a: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prediction error comparing using </a:t>
            </a:r>
            <a:r>
              <a:rPr lang="en-US" altLang="zh-CN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TrioSim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with applying pipeline parallelism on </a:t>
            </a:r>
            <a:r>
              <a:rPr lang="en-US" altLang="zh-CN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 A100 GPUs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average errors are </a:t>
            </a:r>
            <a:r>
              <a:rPr lang="en-US" altLang="zh-CN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5.14%, 8.96%, and 8.18%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</a:t>
            </a:r>
            <a:r>
              <a:rPr lang="en-US" altLang="zh-CN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 chunk, 2 chunks, and 4 chunks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respectively.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C6F2BEA-6A79-F65B-42BD-FD89BDCC2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377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0FEFB-96D5-5768-4B3C-2045D9CF1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E578D-CED5-2D1B-D9A7-8D11C604D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13" y="3630842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31AECE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The Use Cases of </a:t>
            </a:r>
            <a:r>
              <a:rPr lang="en-US" sz="6000" b="1" dirty="0" err="1">
                <a:solidFill>
                  <a:srgbClr val="31AECE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TrioSim</a:t>
            </a:r>
            <a:endParaRPr lang="en-US" sz="6000" b="1" dirty="0">
              <a:solidFill>
                <a:srgbClr val="31AECE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2A6EB-61DC-31E9-5A05-1DD2A5E8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28D44-D6E7-A64B-FB80-21348A47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43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853F067-DCCE-432C-AB2E-D676E93C7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572B4AB-E26E-9058-CDC9-D796672E1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9459" y="1712347"/>
            <a:ext cx="1842710" cy="160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0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64569-FA69-E9DA-7B64-E7D8D1B6F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6BDE4-9E41-7F24-2594-85E741A76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Parts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7E7A6-F49E-1EA9-2642-F2B44B1A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171E3-017A-E47B-BF17-D7474435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44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EA45E-FE79-FE83-BAAD-5A256544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5B5390B-2A18-61F9-8D9F-266CD59B6568}"/>
              </a:ext>
            </a:extLst>
          </p:cNvPr>
          <p:cNvSpPr/>
          <p:nvPr/>
        </p:nvSpPr>
        <p:spPr>
          <a:xfrm>
            <a:off x="838200" y="1690688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Parallelism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207A99B-6B8D-D583-B655-C83593919A8A}"/>
              </a:ext>
            </a:extLst>
          </p:cNvPr>
          <p:cNvSpPr/>
          <p:nvPr/>
        </p:nvSpPr>
        <p:spPr>
          <a:xfrm>
            <a:off x="838200" y="2441850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Collective Comm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2E7ECA9-F8A4-870B-441B-11485F12F6D1}"/>
              </a:ext>
            </a:extLst>
          </p:cNvPr>
          <p:cNvSpPr/>
          <p:nvPr/>
        </p:nvSpPr>
        <p:spPr>
          <a:xfrm>
            <a:off x="838200" y="3944174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Memory Management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197CFF8-ACCE-BA47-7DC0-1B6068ADD3E5}"/>
              </a:ext>
            </a:extLst>
          </p:cNvPr>
          <p:cNvSpPr/>
          <p:nvPr/>
        </p:nvSpPr>
        <p:spPr>
          <a:xfrm>
            <a:off x="838200" y="3193012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Task Scheduling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64DC86-DB37-C17B-57F7-70B5D5357E5F}"/>
              </a:ext>
            </a:extLst>
          </p:cNvPr>
          <p:cNvSpPr/>
          <p:nvPr/>
        </p:nvSpPr>
        <p:spPr>
          <a:xfrm>
            <a:off x="838200" y="4695336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Network Topology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C06E4D6-9D7C-B2F1-99C0-201F25A45DA7}"/>
              </a:ext>
            </a:extLst>
          </p:cNvPr>
          <p:cNvSpPr/>
          <p:nvPr/>
        </p:nvSpPr>
        <p:spPr>
          <a:xfrm>
            <a:off x="838200" y="5446498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Devices</a:t>
            </a:r>
          </a:p>
        </p:txBody>
      </p:sp>
    </p:spTree>
    <p:extLst>
      <p:ext uri="{BB962C8B-B14F-4D97-AF65-F5344CB8AC3E}">
        <p14:creationId xmlns:p14="http://schemas.microsoft.com/office/powerpoint/2010/main" val="99452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E1AB8-44DD-5B2A-D51A-8CCF84E15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6C27-9CBB-EB4D-375B-057DCC0AB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3DF30-5AE6-A6AF-5642-D5063F45E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458A7-EB94-C271-4C0E-26F091597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45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20B48-FFC8-659F-DBF4-FF3B6DA4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B609B23-3E55-C22E-3B29-F6E3711937CD}"/>
              </a:ext>
            </a:extLst>
          </p:cNvPr>
          <p:cNvSpPr/>
          <p:nvPr/>
        </p:nvSpPr>
        <p:spPr>
          <a:xfrm>
            <a:off x="838200" y="1690688"/>
            <a:ext cx="3952612" cy="629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1AE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1AEC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Parallelism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6F47A58-CF40-EC11-A634-BF372093E57D}"/>
              </a:ext>
            </a:extLst>
          </p:cNvPr>
          <p:cNvSpPr/>
          <p:nvPr/>
        </p:nvSpPr>
        <p:spPr>
          <a:xfrm>
            <a:off x="838200" y="2441850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Collective Comm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2628BE7-3525-F29B-34C5-464548E5E10E}"/>
              </a:ext>
            </a:extLst>
          </p:cNvPr>
          <p:cNvSpPr/>
          <p:nvPr/>
        </p:nvSpPr>
        <p:spPr>
          <a:xfrm>
            <a:off x="838200" y="3944174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Memory Management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CCC8DA5-459B-14A7-5BDC-4FBC46169518}"/>
              </a:ext>
            </a:extLst>
          </p:cNvPr>
          <p:cNvSpPr/>
          <p:nvPr/>
        </p:nvSpPr>
        <p:spPr>
          <a:xfrm>
            <a:off x="838200" y="3193012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Task Scheduling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846DD0E-8A32-3682-48DB-5078A58EF3E2}"/>
              </a:ext>
            </a:extLst>
          </p:cNvPr>
          <p:cNvSpPr/>
          <p:nvPr/>
        </p:nvSpPr>
        <p:spPr>
          <a:xfrm>
            <a:off x="838200" y="4695336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Network Topology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8B39E27-43D3-E08E-45C8-E3EDF6DEE55F}"/>
              </a:ext>
            </a:extLst>
          </p:cNvPr>
          <p:cNvSpPr/>
          <p:nvPr/>
        </p:nvSpPr>
        <p:spPr>
          <a:xfrm>
            <a:off x="838200" y="5446498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Devices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F6CB92-36F4-CC3E-245D-8755A11D7D52}"/>
              </a:ext>
            </a:extLst>
          </p:cNvPr>
          <p:cNvSpPr txBox="1"/>
          <p:nvPr/>
        </p:nvSpPr>
        <p:spPr>
          <a:xfrm>
            <a:off x="5080285" y="1610852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panose="02000206000000020004" pitchFamily="2" charset="0"/>
                <a:ea typeface="Helvetica Neue" panose="02000206000000020004" pitchFamily="2" charset="0"/>
              </a:rPr>
              <a:t>What parallelism to use? How to organize multi-dimensional parallelism?</a:t>
            </a:r>
          </a:p>
        </p:txBody>
      </p:sp>
    </p:spTree>
    <p:extLst>
      <p:ext uri="{BB962C8B-B14F-4D97-AF65-F5344CB8AC3E}">
        <p14:creationId xmlns:p14="http://schemas.microsoft.com/office/powerpoint/2010/main" val="1114627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9BB0A-0AE0-BF89-98AA-C3BE99CEB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F70A6-41F9-63E2-FB71-A6DE1F576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CA76E-A6AE-1410-9D94-E5D18436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7B24F-EE7B-7598-3A1B-DAC1B3BE6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46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24447-AA3C-616A-A1D2-A37A2397C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7C84FD1-F51F-8199-9A09-96D60871F5D2}"/>
              </a:ext>
            </a:extLst>
          </p:cNvPr>
          <p:cNvSpPr/>
          <p:nvPr/>
        </p:nvSpPr>
        <p:spPr>
          <a:xfrm>
            <a:off x="838200" y="3944174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Memory Management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B0D179-2B41-4BE0-5834-3AFD86E42DAD}"/>
              </a:ext>
            </a:extLst>
          </p:cNvPr>
          <p:cNvSpPr/>
          <p:nvPr/>
        </p:nvSpPr>
        <p:spPr>
          <a:xfrm>
            <a:off x="838200" y="3193012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Task Scheduling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2A4B646-E1B1-4EE4-5B45-732C7EF6FB70}"/>
              </a:ext>
            </a:extLst>
          </p:cNvPr>
          <p:cNvSpPr/>
          <p:nvPr/>
        </p:nvSpPr>
        <p:spPr>
          <a:xfrm>
            <a:off x="838200" y="4695336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Network Topology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FF7016C-1991-3CB9-3ADE-EC1D43F7FE98}"/>
              </a:ext>
            </a:extLst>
          </p:cNvPr>
          <p:cNvSpPr/>
          <p:nvPr/>
        </p:nvSpPr>
        <p:spPr>
          <a:xfrm>
            <a:off x="838200" y="5446498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Devices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2E7D52-9381-4D88-D430-CF33C65642E1}"/>
              </a:ext>
            </a:extLst>
          </p:cNvPr>
          <p:cNvSpPr txBox="1"/>
          <p:nvPr/>
        </p:nvSpPr>
        <p:spPr>
          <a:xfrm>
            <a:off x="5080285" y="1610852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 Neue" panose="02000206000000020004" pitchFamily="2" charset="0"/>
                <a:ea typeface="Helvetica Neue" panose="02000206000000020004" pitchFamily="2" charset="0"/>
              </a:rPr>
              <a:t>What parallelism to use? How to organize multi-dimensional parallelism?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5C471C1-F666-F5E4-D448-23A4DE97B30B}"/>
              </a:ext>
            </a:extLst>
          </p:cNvPr>
          <p:cNvSpPr/>
          <p:nvPr/>
        </p:nvSpPr>
        <p:spPr>
          <a:xfrm>
            <a:off x="838200" y="1690688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Parallelism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63C4D81-3BF5-FEFD-C871-32987DBB140E}"/>
              </a:ext>
            </a:extLst>
          </p:cNvPr>
          <p:cNvSpPr/>
          <p:nvPr/>
        </p:nvSpPr>
        <p:spPr>
          <a:xfrm>
            <a:off x="838200" y="2441850"/>
            <a:ext cx="3952612" cy="629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1AE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1AEC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Collective Comm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236510-2F3B-88F5-4875-9F54676DBA62}"/>
              </a:ext>
            </a:extLst>
          </p:cNvPr>
          <p:cNvSpPr txBox="1"/>
          <p:nvPr/>
        </p:nvSpPr>
        <p:spPr>
          <a:xfrm>
            <a:off x="5080285" y="2345463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panose="02000206000000020004" pitchFamily="2" charset="0"/>
                <a:ea typeface="Helvetica Neue" panose="02000206000000020004" pitchFamily="2" charset="0"/>
              </a:rPr>
              <a:t>What communication scheme to use? Ring-based algorithm or tree-based algorithm?</a:t>
            </a:r>
          </a:p>
        </p:txBody>
      </p:sp>
    </p:spTree>
    <p:extLst>
      <p:ext uri="{BB962C8B-B14F-4D97-AF65-F5344CB8AC3E}">
        <p14:creationId xmlns:p14="http://schemas.microsoft.com/office/powerpoint/2010/main" val="916192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FFFA0-AD07-C474-D137-613D83869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0E0C5-26F5-2891-DF66-D819A337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6109A-2FFC-2BF7-F52D-9653D92BD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CD78C-82A0-F755-D8E8-FDD99F9C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47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B779E-3B47-C082-5E8D-F9A53E1B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47F033E-4C1E-7686-42D8-7581A65704A7}"/>
              </a:ext>
            </a:extLst>
          </p:cNvPr>
          <p:cNvSpPr/>
          <p:nvPr/>
        </p:nvSpPr>
        <p:spPr>
          <a:xfrm>
            <a:off x="838200" y="4695336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Network Topology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D257150-B450-DF9B-0208-57DE30AE0030}"/>
              </a:ext>
            </a:extLst>
          </p:cNvPr>
          <p:cNvSpPr/>
          <p:nvPr/>
        </p:nvSpPr>
        <p:spPr>
          <a:xfrm>
            <a:off x="838200" y="5446498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Devices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E6E555-F72C-6823-3CAB-E01D53DB4773}"/>
              </a:ext>
            </a:extLst>
          </p:cNvPr>
          <p:cNvSpPr txBox="1"/>
          <p:nvPr/>
        </p:nvSpPr>
        <p:spPr>
          <a:xfrm>
            <a:off x="5080285" y="1610852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 Neue" panose="02000206000000020004" pitchFamily="2" charset="0"/>
                <a:ea typeface="Helvetica Neue" panose="02000206000000020004" pitchFamily="2" charset="0"/>
              </a:rPr>
              <a:t>What parallelism to use? How to organize multi-dimensional parallelism?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FA0FF4B-28B7-EB23-1720-5E6D5A4C8033}"/>
              </a:ext>
            </a:extLst>
          </p:cNvPr>
          <p:cNvSpPr/>
          <p:nvPr/>
        </p:nvSpPr>
        <p:spPr>
          <a:xfrm>
            <a:off x="838200" y="1690688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Parallelism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8DBE2C-E7B8-48CD-D38F-3B0B6D3F5AAA}"/>
              </a:ext>
            </a:extLst>
          </p:cNvPr>
          <p:cNvSpPr txBox="1"/>
          <p:nvPr/>
        </p:nvSpPr>
        <p:spPr>
          <a:xfrm>
            <a:off x="5080285" y="2345463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 Neue" panose="02000206000000020004" pitchFamily="2" charset="0"/>
                <a:ea typeface="Helvetica Neue" panose="02000206000000020004" pitchFamily="2" charset="0"/>
              </a:rPr>
              <a:t>What communication scheme to use? Ring-based algorithm or tree-based algorithm?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18B2FBF-EAE0-2034-B79A-79181CC2F37A}"/>
              </a:ext>
            </a:extLst>
          </p:cNvPr>
          <p:cNvSpPr/>
          <p:nvPr/>
        </p:nvSpPr>
        <p:spPr>
          <a:xfrm>
            <a:off x="838200" y="3193012"/>
            <a:ext cx="3952612" cy="629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1AE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1AEC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Task Scheduling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754306E-A5F4-1DCF-9D84-D2A6918BA709}"/>
              </a:ext>
            </a:extLst>
          </p:cNvPr>
          <p:cNvSpPr/>
          <p:nvPr/>
        </p:nvSpPr>
        <p:spPr>
          <a:xfrm>
            <a:off x="838200" y="2441850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Collective Comm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5C9B0-90B5-1461-A83B-4B4437240C53}"/>
              </a:ext>
            </a:extLst>
          </p:cNvPr>
          <p:cNvSpPr txBox="1"/>
          <p:nvPr/>
        </p:nvSpPr>
        <p:spPr>
          <a:xfrm>
            <a:off x="5080284" y="3091910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panose="02000206000000020004" pitchFamily="2" charset="0"/>
                <a:ea typeface="Helvetica Neue" panose="02000206000000020004" pitchFamily="2" charset="0"/>
              </a:rPr>
              <a:t>How to schedule DNN layers? Which layer should execute on each GPU? SLO target?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187036A-B3A0-9D61-AAEB-529C06EECBA1}"/>
              </a:ext>
            </a:extLst>
          </p:cNvPr>
          <p:cNvSpPr/>
          <p:nvPr/>
        </p:nvSpPr>
        <p:spPr>
          <a:xfrm>
            <a:off x="838200" y="3944174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Memory Management</a:t>
            </a:r>
          </a:p>
        </p:txBody>
      </p:sp>
    </p:spTree>
    <p:extLst>
      <p:ext uri="{BB962C8B-B14F-4D97-AF65-F5344CB8AC3E}">
        <p14:creationId xmlns:p14="http://schemas.microsoft.com/office/powerpoint/2010/main" val="1123461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605DF-71FE-9034-6A3C-230A00CA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50272-12B7-C790-377C-B037EAF61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4F85A-A79F-3160-0EBD-88FC0172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29088-0930-DA1A-9A4C-C3F50DD55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48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032EB-8AE4-F0D2-9131-22F10E201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8275661-59AE-5592-0729-5A9EC704594D}"/>
              </a:ext>
            </a:extLst>
          </p:cNvPr>
          <p:cNvSpPr/>
          <p:nvPr/>
        </p:nvSpPr>
        <p:spPr>
          <a:xfrm>
            <a:off x="838200" y="3944174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Memory Management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A1850C4-F56F-0F28-327D-A5E63DA9D06A}"/>
              </a:ext>
            </a:extLst>
          </p:cNvPr>
          <p:cNvSpPr/>
          <p:nvPr/>
        </p:nvSpPr>
        <p:spPr>
          <a:xfrm>
            <a:off x="838200" y="4695336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Network Topology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E2140E4-D193-F6D8-8647-B6438A065ACA}"/>
              </a:ext>
            </a:extLst>
          </p:cNvPr>
          <p:cNvSpPr/>
          <p:nvPr/>
        </p:nvSpPr>
        <p:spPr>
          <a:xfrm>
            <a:off x="838200" y="5446498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Devices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95C0A-F29C-C74D-06CD-7BB6297CDBBD}"/>
              </a:ext>
            </a:extLst>
          </p:cNvPr>
          <p:cNvSpPr txBox="1"/>
          <p:nvPr/>
        </p:nvSpPr>
        <p:spPr>
          <a:xfrm>
            <a:off x="5080285" y="1610852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 Neue" panose="02000206000000020004" pitchFamily="2" charset="0"/>
                <a:ea typeface="Helvetica Neue" panose="02000206000000020004" pitchFamily="2" charset="0"/>
              </a:rPr>
              <a:t>What parallelism to use? How to organize multi-dimensional parallelism?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690D23B-65AB-8FD7-C2BF-4F2A06758633}"/>
              </a:ext>
            </a:extLst>
          </p:cNvPr>
          <p:cNvSpPr/>
          <p:nvPr/>
        </p:nvSpPr>
        <p:spPr>
          <a:xfrm>
            <a:off x="838200" y="1690688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Parallelism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6F51AA-2E0D-79BD-F44F-E6BA05B825E1}"/>
              </a:ext>
            </a:extLst>
          </p:cNvPr>
          <p:cNvSpPr txBox="1"/>
          <p:nvPr/>
        </p:nvSpPr>
        <p:spPr>
          <a:xfrm>
            <a:off x="5080285" y="2345463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 Neue" panose="02000206000000020004" pitchFamily="2" charset="0"/>
                <a:ea typeface="Helvetica Neue" panose="02000206000000020004" pitchFamily="2" charset="0"/>
              </a:rPr>
              <a:t>What communication scheme to use? Ring-based algorithm or tree-based algorithm?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F28FC47-B54B-973D-DF8C-614C2010C0DE}"/>
              </a:ext>
            </a:extLst>
          </p:cNvPr>
          <p:cNvSpPr/>
          <p:nvPr/>
        </p:nvSpPr>
        <p:spPr>
          <a:xfrm>
            <a:off x="838200" y="2441850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Collective Comm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340D99-ECEE-E3CE-77C3-9E06492296F6}"/>
              </a:ext>
            </a:extLst>
          </p:cNvPr>
          <p:cNvSpPr txBox="1"/>
          <p:nvPr/>
        </p:nvSpPr>
        <p:spPr>
          <a:xfrm>
            <a:off x="5080284" y="3091910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 Neue" panose="02000206000000020004" pitchFamily="2" charset="0"/>
                <a:ea typeface="Helvetica Neue" panose="02000206000000020004" pitchFamily="2" charset="0"/>
              </a:rPr>
              <a:t>How to schedule DNN layers? Which layer should execute on each GPU? SLO target?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E0A940A-1E0B-5CD6-3CBC-64713E393D80}"/>
              </a:ext>
            </a:extLst>
          </p:cNvPr>
          <p:cNvSpPr/>
          <p:nvPr/>
        </p:nvSpPr>
        <p:spPr>
          <a:xfrm>
            <a:off x="838200" y="3193012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Task Scheduling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DA35E7-9DD6-4403-F9FD-E27766BD55B4}"/>
              </a:ext>
            </a:extLst>
          </p:cNvPr>
          <p:cNvSpPr txBox="1"/>
          <p:nvPr/>
        </p:nvSpPr>
        <p:spPr>
          <a:xfrm>
            <a:off x="5080283" y="3831235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panose="02000206000000020004" pitchFamily="2" charset="0"/>
                <a:ea typeface="Helvetica Neue" panose="02000206000000020004" pitchFamily="2" charset="0"/>
              </a:rPr>
              <a:t>How to organize memory? Shall we prefetch for future layers? Shall we rematerialize?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B01A275-648F-4E4E-E61C-BEB3C4469AA9}"/>
              </a:ext>
            </a:extLst>
          </p:cNvPr>
          <p:cNvSpPr/>
          <p:nvPr/>
        </p:nvSpPr>
        <p:spPr>
          <a:xfrm>
            <a:off x="838199" y="3944174"/>
            <a:ext cx="3952612" cy="629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1AE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1AEC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Memory Management</a:t>
            </a:r>
          </a:p>
        </p:txBody>
      </p:sp>
    </p:spTree>
    <p:extLst>
      <p:ext uri="{BB962C8B-B14F-4D97-AF65-F5344CB8AC3E}">
        <p14:creationId xmlns:p14="http://schemas.microsoft.com/office/powerpoint/2010/main" val="62409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3B5EA-BE82-C6F6-27F3-D678B29D7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A7556-EA54-3909-3C90-B66A835AE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D1419-F731-5D6D-1CC3-CF90F1EBF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0CED2-462D-7C9F-1E58-86DF33E33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49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BF73C-DB27-9AE2-3566-5D1C3020D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516AB30-B094-43D8-6D91-D6E2E8059568}"/>
              </a:ext>
            </a:extLst>
          </p:cNvPr>
          <p:cNvSpPr/>
          <p:nvPr/>
        </p:nvSpPr>
        <p:spPr>
          <a:xfrm>
            <a:off x="838200" y="3944174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Memory Management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C793F7B-15D9-74E1-855A-88706DF9E523}"/>
              </a:ext>
            </a:extLst>
          </p:cNvPr>
          <p:cNvSpPr/>
          <p:nvPr/>
        </p:nvSpPr>
        <p:spPr>
          <a:xfrm>
            <a:off x="838200" y="4695336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Network Topology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01570FA-7E71-F9CB-9F89-8F36B0FE30FF}"/>
              </a:ext>
            </a:extLst>
          </p:cNvPr>
          <p:cNvSpPr/>
          <p:nvPr/>
        </p:nvSpPr>
        <p:spPr>
          <a:xfrm>
            <a:off x="838200" y="5446498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Devices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EC1301-36B5-7DC6-1A3F-9072D3602067}"/>
              </a:ext>
            </a:extLst>
          </p:cNvPr>
          <p:cNvSpPr txBox="1"/>
          <p:nvPr/>
        </p:nvSpPr>
        <p:spPr>
          <a:xfrm>
            <a:off x="5080285" y="1610852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 Neue" panose="02000206000000020004" pitchFamily="2" charset="0"/>
                <a:ea typeface="Helvetica Neue" panose="02000206000000020004" pitchFamily="2" charset="0"/>
              </a:rPr>
              <a:t>What parallelism to use? How to organize multi-dimensional parallelism?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D259A1A-614E-3634-3B65-7281D43448BF}"/>
              </a:ext>
            </a:extLst>
          </p:cNvPr>
          <p:cNvSpPr/>
          <p:nvPr/>
        </p:nvSpPr>
        <p:spPr>
          <a:xfrm>
            <a:off x="838200" y="1690688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Parallelism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DCE3D-B9BC-6CFC-FDE9-47DB22D32FDB}"/>
              </a:ext>
            </a:extLst>
          </p:cNvPr>
          <p:cNvSpPr txBox="1"/>
          <p:nvPr/>
        </p:nvSpPr>
        <p:spPr>
          <a:xfrm>
            <a:off x="5080285" y="2345463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 Neue" panose="02000206000000020004" pitchFamily="2" charset="0"/>
                <a:ea typeface="Helvetica Neue" panose="02000206000000020004" pitchFamily="2" charset="0"/>
              </a:rPr>
              <a:t>What communication scheme to use? Ring-based algorithm or tree-based algorithm?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F7628BD-F765-BFBC-64A5-B287CDB7256F}"/>
              </a:ext>
            </a:extLst>
          </p:cNvPr>
          <p:cNvSpPr/>
          <p:nvPr/>
        </p:nvSpPr>
        <p:spPr>
          <a:xfrm>
            <a:off x="838200" y="2441850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Collective Comm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E875E8-722F-79F8-C4D5-A3BCBF3EF604}"/>
              </a:ext>
            </a:extLst>
          </p:cNvPr>
          <p:cNvSpPr txBox="1"/>
          <p:nvPr/>
        </p:nvSpPr>
        <p:spPr>
          <a:xfrm>
            <a:off x="5080284" y="3091910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 Neue" panose="02000206000000020004" pitchFamily="2" charset="0"/>
                <a:ea typeface="Helvetica Neue" panose="02000206000000020004" pitchFamily="2" charset="0"/>
              </a:rPr>
              <a:t>How to schedule DNN layers? Which layer should execute on each GPU? SLO target?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D214741-0D78-E4B6-C42B-73E58260F6DF}"/>
              </a:ext>
            </a:extLst>
          </p:cNvPr>
          <p:cNvSpPr/>
          <p:nvPr/>
        </p:nvSpPr>
        <p:spPr>
          <a:xfrm>
            <a:off x="838200" y="3193012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Task Scheduling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B92C77-E5CC-BB60-0C85-DF7C27957820}"/>
              </a:ext>
            </a:extLst>
          </p:cNvPr>
          <p:cNvSpPr txBox="1"/>
          <p:nvPr/>
        </p:nvSpPr>
        <p:spPr>
          <a:xfrm>
            <a:off x="5080283" y="3831235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 Neue" panose="02000206000000020004" pitchFamily="2" charset="0"/>
                <a:ea typeface="Helvetica Neue" panose="02000206000000020004" pitchFamily="2" charset="0"/>
              </a:rPr>
              <a:t>How to organize memory? Shall we prefetch for future layers? Shall we rematerialize?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E92640C-14D4-9390-BA84-C90AA6F581E6}"/>
              </a:ext>
            </a:extLst>
          </p:cNvPr>
          <p:cNvSpPr/>
          <p:nvPr/>
        </p:nvSpPr>
        <p:spPr>
          <a:xfrm>
            <a:off x="838199" y="4706247"/>
            <a:ext cx="3952612" cy="629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1AE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1AEC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Network Topology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868440-0A65-D267-1FC0-B8C3B39D0DF3}"/>
              </a:ext>
            </a:extLst>
          </p:cNvPr>
          <p:cNvSpPr txBox="1"/>
          <p:nvPr/>
        </p:nvSpPr>
        <p:spPr>
          <a:xfrm>
            <a:off x="5080283" y="4605634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panose="02000206000000020004" pitchFamily="2" charset="0"/>
                <a:ea typeface="Helvetica Neue" panose="02000206000000020004" pitchFamily="2" charset="0"/>
              </a:rPr>
              <a:t>What is the optimal hardware topology for a specific DNN? Can optical networks help? </a:t>
            </a:r>
          </a:p>
        </p:txBody>
      </p:sp>
    </p:spTree>
    <p:extLst>
      <p:ext uri="{BB962C8B-B14F-4D97-AF65-F5344CB8AC3E}">
        <p14:creationId xmlns:p14="http://schemas.microsoft.com/office/powerpoint/2010/main" val="3579429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942FF-0CFA-97C5-FB55-0B514BE55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E734-8635-7632-0F52-A22BFEEDF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C415B-A840-EB0A-BB0D-5E2DCD1B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CDF283-F49E-4D13-2495-69EA189A5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510" b="14999"/>
          <a:stretch/>
        </p:blipFill>
        <p:spPr>
          <a:xfrm>
            <a:off x="1175182" y="1663200"/>
            <a:ext cx="3086216" cy="3531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1ED79C-21FF-CDC0-AFFC-D150B54D1561}"/>
              </a:ext>
            </a:extLst>
          </p:cNvPr>
          <p:cNvSpPr txBox="1"/>
          <p:nvPr/>
        </p:nvSpPr>
        <p:spPr>
          <a:xfrm>
            <a:off x="1183388" y="5326676"/>
            <a:ext cx="311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Large Workload</a:t>
            </a:r>
          </a:p>
        </p:txBody>
      </p:sp>
      <p:pic>
        <p:nvPicPr>
          <p:cNvPr id="1028" name="Picture 4" descr="NVIDIA A100 | NVIDIA">
            <a:extLst>
              <a:ext uri="{FF2B5EF4-FFF2-40B4-BE49-F238E27FC236}">
                <a16:creationId xmlns:a16="http://schemas.microsoft.com/office/drawing/2014/main" id="{C9800219-BD15-4614-29D2-5EF57660E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66" y="1980939"/>
            <a:ext cx="3385166" cy="190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D86192-27A7-9FA4-CE43-219EA3FDE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882" y="2406338"/>
            <a:ext cx="1130300" cy="1054100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04714347-80F9-8FE8-25A4-625CA9E5B897}"/>
              </a:ext>
            </a:extLst>
          </p:cNvPr>
          <p:cNvSpPr txBox="1"/>
          <p:nvPr/>
        </p:nvSpPr>
        <p:spPr>
          <a:xfrm>
            <a:off x="6449991" y="3861665"/>
            <a:ext cx="311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25000 A</a:t>
            </a:r>
            <a:r>
              <a:rPr lang="en-US" altLang="zh-CN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100</a:t>
            </a:r>
            <a:r>
              <a:rPr lang="zh-CN" alt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altLang="zh-CN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GPUs</a:t>
            </a:r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4824A6A-2EE6-8EFA-9644-2E4E5AB11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139" y="2332706"/>
            <a:ext cx="1317627" cy="1201365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94D93D96-E240-4575-D897-F7599C97B380}"/>
              </a:ext>
            </a:extLst>
          </p:cNvPr>
          <p:cNvSpPr txBox="1"/>
          <p:nvPr/>
        </p:nvSpPr>
        <p:spPr>
          <a:xfrm>
            <a:off x="4134102" y="3861665"/>
            <a:ext cx="311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GPT-4 network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90D2018-77A7-A25D-CFF6-EBE6E657FA2A}"/>
              </a:ext>
            </a:extLst>
          </p:cNvPr>
          <p:cNvSpPr txBox="1"/>
          <p:nvPr/>
        </p:nvSpPr>
        <p:spPr>
          <a:xfrm>
            <a:off x="8907949" y="3861665"/>
            <a:ext cx="311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90-100 days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D9162-63E1-4538-9BE5-20B47B3AF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4342C9-FF99-4D9F-1475-C5863BF2C469}"/>
              </a:ext>
            </a:extLst>
          </p:cNvPr>
          <p:cNvSpPr txBox="1"/>
          <p:nvPr/>
        </p:nvSpPr>
        <p:spPr>
          <a:xfrm>
            <a:off x="5102087" y="5973223"/>
            <a:ext cx="6102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medium.com</a:t>
            </a:r>
            <a:r>
              <a:rPr lang="en-US" sz="1200" dirty="0"/>
              <a:t>/@daniellefranca96/gpt4-all-details-leaked-48fa20f9a4a</a:t>
            </a:r>
          </a:p>
        </p:txBody>
      </p:sp>
    </p:spTree>
    <p:extLst>
      <p:ext uri="{BB962C8B-B14F-4D97-AF65-F5344CB8AC3E}">
        <p14:creationId xmlns:p14="http://schemas.microsoft.com/office/powerpoint/2010/main" val="2151144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E06AE-206F-434D-E5D9-742EC2F1B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5948-6C22-E84F-746B-79115652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AD591-67A4-9BEF-1762-EFDD0854A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4FDED-450C-E73B-2E43-A9889894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50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81CCB-4A41-772B-3791-AFD1F94CD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1F37056-0246-320F-183D-D3663081B56C}"/>
              </a:ext>
            </a:extLst>
          </p:cNvPr>
          <p:cNvSpPr/>
          <p:nvPr/>
        </p:nvSpPr>
        <p:spPr>
          <a:xfrm>
            <a:off x="838200" y="3944174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Memory Management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11898CE-7626-C6FF-7706-D4E482755A97}"/>
              </a:ext>
            </a:extLst>
          </p:cNvPr>
          <p:cNvSpPr/>
          <p:nvPr/>
        </p:nvSpPr>
        <p:spPr>
          <a:xfrm>
            <a:off x="838200" y="4695336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Network Topology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FBCE364-0532-C2E1-3DA5-5425EA07817B}"/>
              </a:ext>
            </a:extLst>
          </p:cNvPr>
          <p:cNvSpPr/>
          <p:nvPr/>
        </p:nvSpPr>
        <p:spPr>
          <a:xfrm>
            <a:off x="838200" y="5446498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Devices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5BF57-23B1-B706-CFDF-D5BBAC7966FA}"/>
              </a:ext>
            </a:extLst>
          </p:cNvPr>
          <p:cNvSpPr txBox="1"/>
          <p:nvPr/>
        </p:nvSpPr>
        <p:spPr>
          <a:xfrm>
            <a:off x="5080285" y="1610852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 Neue" panose="02000206000000020004" pitchFamily="2" charset="0"/>
                <a:ea typeface="Helvetica Neue" panose="02000206000000020004" pitchFamily="2" charset="0"/>
              </a:rPr>
              <a:t>What parallelism to use? How to organize multi-dimensional parallelism?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F4BDA9B-1747-B290-E477-A30F03F8BF5D}"/>
              </a:ext>
            </a:extLst>
          </p:cNvPr>
          <p:cNvSpPr/>
          <p:nvPr/>
        </p:nvSpPr>
        <p:spPr>
          <a:xfrm>
            <a:off x="838200" y="1690688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Parallelism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D00225-E1B1-192A-BBC3-C3AF179CB5A5}"/>
              </a:ext>
            </a:extLst>
          </p:cNvPr>
          <p:cNvSpPr txBox="1"/>
          <p:nvPr/>
        </p:nvSpPr>
        <p:spPr>
          <a:xfrm>
            <a:off x="5080285" y="2345463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 Neue" panose="02000206000000020004" pitchFamily="2" charset="0"/>
                <a:ea typeface="Helvetica Neue" panose="02000206000000020004" pitchFamily="2" charset="0"/>
              </a:rPr>
              <a:t>What communication scheme to use? Ring-based algorithm or tree-based algorithm?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A8CB6BD-4D5F-28DD-5810-864DF0A39D34}"/>
              </a:ext>
            </a:extLst>
          </p:cNvPr>
          <p:cNvSpPr/>
          <p:nvPr/>
        </p:nvSpPr>
        <p:spPr>
          <a:xfrm>
            <a:off x="838200" y="2441850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Collective Comm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C4ED3A-BBE7-9367-9268-37E3CE6346E1}"/>
              </a:ext>
            </a:extLst>
          </p:cNvPr>
          <p:cNvSpPr txBox="1"/>
          <p:nvPr/>
        </p:nvSpPr>
        <p:spPr>
          <a:xfrm>
            <a:off x="5080284" y="3091910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 Neue" panose="02000206000000020004" pitchFamily="2" charset="0"/>
                <a:ea typeface="Helvetica Neue" panose="02000206000000020004" pitchFamily="2" charset="0"/>
              </a:rPr>
              <a:t>How to schedule DNN layers? Which layer should execute on each GPU? SLO target?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14EA579-F8AA-21ED-2116-6C56612FEAF5}"/>
              </a:ext>
            </a:extLst>
          </p:cNvPr>
          <p:cNvSpPr/>
          <p:nvPr/>
        </p:nvSpPr>
        <p:spPr>
          <a:xfrm>
            <a:off x="838200" y="3193012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Task Scheduling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D4F7CA-E98A-CB56-CC68-AC87E3B47378}"/>
              </a:ext>
            </a:extLst>
          </p:cNvPr>
          <p:cNvSpPr txBox="1"/>
          <p:nvPr/>
        </p:nvSpPr>
        <p:spPr>
          <a:xfrm>
            <a:off x="5080283" y="3831235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 Neue" panose="02000206000000020004" pitchFamily="2" charset="0"/>
                <a:ea typeface="Helvetica Neue" panose="02000206000000020004" pitchFamily="2" charset="0"/>
              </a:rPr>
              <a:t>How to organize memory? Shall we prefetch for future layers? Shall we rematerialize?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DB1F5C6-0E3D-4FA2-3A57-1025E9DBA27B}"/>
              </a:ext>
            </a:extLst>
          </p:cNvPr>
          <p:cNvSpPr/>
          <p:nvPr/>
        </p:nvSpPr>
        <p:spPr>
          <a:xfrm>
            <a:off x="838200" y="5436631"/>
            <a:ext cx="3952612" cy="629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1AE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1AEC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Devices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3F1751-7B55-0009-563B-8F8E1F656195}"/>
              </a:ext>
            </a:extLst>
          </p:cNvPr>
          <p:cNvSpPr txBox="1"/>
          <p:nvPr/>
        </p:nvSpPr>
        <p:spPr>
          <a:xfrm>
            <a:off x="5080282" y="5345885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panose="02000206000000020004" pitchFamily="2" charset="0"/>
                <a:ea typeface="Helvetica Neue" panose="02000206000000020004" pitchFamily="2" charset="0"/>
              </a:rPr>
              <a:t>Can lower-end devices achieve similar performance given a larger quantity?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7C372C-E0C7-FB67-1565-550163E5C7D6}"/>
              </a:ext>
            </a:extLst>
          </p:cNvPr>
          <p:cNvSpPr txBox="1"/>
          <p:nvPr/>
        </p:nvSpPr>
        <p:spPr>
          <a:xfrm>
            <a:off x="5080283" y="4605634"/>
            <a:ext cx="62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Helvetica Neue" panose="02000206000000020004" pitchFamily="2" charset="0"/>
                <a:ea typeface="Helvetica Neue" panose="02000206000000020004" pitchFamily="2" charset="0"/>
              </a:rPr>
              <a:t>What is the optimal hardware topology for a specific DNN? Can optical networks help? </a:t>
            </a:r>
          </a:p>
        </p:txBody>
      </p:sp>
    </p:spTree>
    <p:extLst>
      <p:ext uri="{BB962C8B-B14F-4D97-AF65-F5344CB8AC3E}">
        <p14:creationId xmlns:p14="http://schemas.microsoft.com/office/powerpoint/2010/main" val="3908234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6A23A-EC4B-836E-BA56-EE235C204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5B6D5-6303-2A58-A753-C42AC840C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D4F12-E5C8-4BB7-51AB-F0B9B43B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2B4DF-379D-12E7-1B6B-2EE06CEFF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51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0BF5B-B1C2-9B98-AB26-284DF1E9B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12DFCBD-25DA-5AE3-3CFD-DCAF30832A1F}"/>
              </a:ext>
            </a:extLst>
          </p:cNvPr>
          <p:cNvSpPr/>
          <p:nvPr/>
        </p:nvSpPr>
        <p:spPr>
          <a:xfrm>
            <a:off x="838200" y="3944174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Memory Management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9343453-FC42-69D2-CF72-93F0221D15B2}"/>
              </a:ext>
            </a:extLst>
          </p:cNvPr>
          <p:cNvSpPr/>
          <p:nvPr/>
        </p:nvSpPr>
        <p:spPr>
          <a:xfrm>
            <a:off x="838200" y="4695336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Network Topology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CF136D3-2832-1B08-4AC4-82382143B8DE}"/>
              </a:ext>
            </a:extLst>
          </p:cNvPr>
          <p:cNvSpPr/>
          <p:nvPr/>
        </p:nvSpPr>
        <p:spPr>
          <a:xfrm>
            <a:off x="838200" y="5446498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Devices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3B9F713-C056-2644-2AC6-CFC4F06C518F}"/>
              </a:ext>
            </a:extLst>
          </p:cNvPr>
          <p:cNvSpPr/>
          <p:nvPr/>
        </p:nvSpPr>
        <p:spPr>
          <a:xfrm>
            <a:off x="838200" y="1690688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Parallelism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5924901-9B38-E471-F8B7-B178CC3F2EEC}"/>
              </a:ext>
            </a:extLst>
          </p:cNvPr>
          <p:cNvSpPr/>
          <p:nvPr/>
        </p:nvSpPr>
        <p:spPr>
          <a:xfrm>
            <a:off x="838200" y="2441850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Collective Comm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476AA2-213E-8753-BE78-9D845110C44C}"/>
              </a:ext>
            </a:extLst>
          </p:cNvPr>
          <p:cNvSpPr/>
          <p:nvPr/>
        </p:nvSpPr>
        <p:spPr>
          <a:xfrm>
            <a:off x="838200" y="3193012"/>
            <a:ext cx="3952612" cy="629772"/>
          </a:xfrm>
          <a:prstGeom prst="roundRect">
            <a:avLst/>
          </a:prstGeom>
          <a:solidFill>
            <a:srgbClr val="31AECE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Task Scheduling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97E58D2-8F25-7680-F599-5BCDDDC24A1F}"/>
              </a:ext>
            </a:extLst>
          </p:cNvPr>
          <p:cNvSpPr/>
          <p:nvPr/>
        </p:nvSpPr>
        <p:spPr>
          <a:xfrm>
            <a:off x="5018313" y="1690688"/>
            <a:ext cx="6738257" cy="629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393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3931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What </a:t>
            </a:r>
            <a:r>
              <a:rPr lang="en-US" sz="2800" b="1" dirty="0" err="1">
                <a:solidFill>
                  <a:srgbClr val="F3931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TrioSim</a:t>
            </a:r>
            <a:r>
              <a:rPr lang="en-US" sz="2800" b="1" dirty="0">
                <a:solidFill>
                  <a:srgbClr val="F3931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is NOT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2F82-FF3F-BC88-9A08-BEC2753707D0}"/>
              </a:ext>
            </a:extLst>
          </p:cNvPr>
          <p:cNvSpPr txBox="1"/>
          <p:nvPr/>
        </p:nvSpPr>
        <p:spPr>
          <a:xfrm>
            <a:off x="5018313" y="2539027"/>
            <a:ext cx="6273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206000000020004" pitchFamily="2" charset="0"/>
                <a:ea typeface="Helvetica Neue" panose="02000206000000020004" pitchFamily="2" charset="0"/>
              </a:rPr>
              <a:t>Architecture-level simulator (e.g., access remote memory within a kernel)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206000000020004" pitchFamily="2" charset="0"/>
                <a:ea typeface="Helvetica Neue" panose="02000206000000020004" pitchFamily="2" charset="0"/>
              </a:rPr>
              <a:t>Simulator for under-utilized scenarios</a:t>
            </a:r>
          </a:p>
        </p:txBody>
      </p:sp>
    </p:spTree>
    <p:extLst>
      <p:ext uri="{BB962C8B-B14F-4D97-AF65-F5344CB8AC3E}">
        <p14:creationId xmlns:p14="http://schemas.microsoft.com/office/powerpoint/2010/main" val="1726910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1C483BA0-CCE1-E6EA-79B1-E5BDA5429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838" y="3481163"/>
            <a:ext cx="7672324" cy="2797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52</a:t>
            </a:fld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751316-83A9-A3CB-6502-FA8D98988785}"/>
              </a:ext>
            </a:extLst>
          </p:cNvPr>
          <p:cNvSpPr txBox="1"/>
          <p:nvPr/>
        </p:nvSpPr>
        <p:spPr>
          <a:xfrm>
            <a:off x="4038600" y="1781913"/>
            <a:ext cx="8002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Lightweight: trace-based</a:t>
            </a:r>
            <a:br>
              <a:rPr lang="en-US" altLang="zh-CN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altLang="zh-CN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Flexible: flexible trace-extrapolator</a:t>
            </a:r>
          </a:p>
          <a:p>
            <a:r>
              <a:rPr lang="en-US" altLang="zh-CN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Accurate: Less-than-simulator errors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223116F-1DFE-60F6-9031-BEAB1C5F2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78B080-3B54-C2C5-F29D-EFB41566D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256" y="2820213"/>
            <a:ext cx="2748643" cy="611874"/>
          </a:xfrm>
        </p:spPr>
        <p:txBody>
          <a:bodyPr>
            <a:normAutofit fontScale="85000" lnSpcReduction="20000"/>
          </a:bodyPr>
          <a:lstStyle/>
          <a:p>
            <a:r>
              <a:rPr lang="en-US" sz="5400" b="1" dirty="0" err="1">
                <a:solidFill>
                  <a:srgbClr val="31AECE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TrioSim</a:t>
            </a:r>
            <a:endParaRPr lang="en-US" sz="5400" b="1" dirty="0">
              <a:solidFill>
                <a:srgbClr val="31AECE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D48B2F2-B145-0031-7FBD-7C31B669F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5609" y="1578820"/>
            <a:ext cx="1236162" cy="107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59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38D368C4-7BEB-61AF-0ACF-119D34346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070" y="421865"/>
            <a:ext cx="6624585" cy="24158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DE0F7-EBC3-1048-1121-3C0E0F6E3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345" y="2059116"/>
            <a:ext cx="3497580" cy="778595"/>
          </a:xfrm>
        </p:spPr>
        <p:txBody>
          <a:bodyPr>
            <a:normAutofit lnSpcReduction="10000"/>
          </a:bodyPr>
          <a:lstStyle/>
          <a:p>
            <a:r>
              <a:rPr lang="en-US" sz="5400" b="1" dirty="0" err="1">
                <a:solidFill>
                  <a:srgbClr val="31AECE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TrioSim</a:t>
            </a:r>
            <a:endParaRPr lang="en-US" sz="5400" b="1" dirty="0">
              <a:solidFill>
                <a:srgbClr val="31AECE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90575-541B-B074-B42E-89988001A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929E6-33F7-EBD6-B636-A502BE4E9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53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693C85-DDDC-FC44-2AFF-83BAE4867127}"/>
              </a:ext>
            </a:extLst>
          </p:cNvPr>
          <p:cNvSpPr txBox="1"/>
          <p:nvPr/>
        </p:nvSpPr>
        <p:spPr>
          <a:xfrm>
            <a:off x="4370070" y="3280838"/>
            <a:ext cx="433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Thank you!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E3CAC3-08D3-D776-917F-70503EAF5059}"/>
              </a:ext>
            </a:extLst>
          </p:cNvPr>
          <p:cNvSpPr txBox="1"/>
          <p:nvPr/>
        </p:nvSpPr>
        <p:spPr>
          <a:xfrm>
            <a:off x="917222" y="4961016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Ying Li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Ph.D. Candidate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https://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yingliphd.com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3" name="Picture 12" descr="College of William &amp;amp; Mary – Logos Download">
            <a:extLst>
              <a:ext uri="{FF2B5EF4-FFF2-40B4-BE49-F238E27FC236}">
                <a16:creationId xmlns:a16="http://schemas.microsoft.com/office/drawing/2014/main" id="{6EC7DA89-D632-4CE1-361B-D01D530B6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4"/>
          <a:stretch/>
        </p:blipFill>
        <p:spPr bwMode="auto">
          <a:xfrm>
            <a:off x="4465320" y="4933497"/>
            <a:ext cx="2137410" cy="125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7867768-3809-A8B3-FB52-FAC4EE0DC5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84835"/>
          <a:stretch/>
        </p:blipFill>
        <p:spPr>
          <a:xfrm>
            <a:off x="8247662" y="5207856"/>
            <a:ext cx="690598" cy="8010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F12311-4426-CD9F-3FEF-1577BBF49066}"/>
              </a:ext>
            </a:extLst>
          </p:cNvPr>
          <p:cNvSpPr txBox="1"/>
          <p:nvPr/>
        </p:nvSpPr>
        <p:spPr>
          <a:xfrm>
            <a:off x="8900160" y="5228748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Scalable Architecture Lab</a:t>
            </a:r>
            <a:endParaRPr lang="en-US" sz="12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6C6C6-0A89-9D0B-8B0C-02FBE14B6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D5B7B4D-D143-A430-05F3-EA20D622E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93140" y="592225"/>
            <a:ext cx="1572985" cy="136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14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3EB53-339F-D68C-F053-5B78A13E4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A5C83-D633-7546-2292-6E8F53706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456" y="2574924"/>
            <a:ext cx="6052458" cy="1325563"/>
          </a:xfrm>
        </p:spPr>
        <p:txBody>
          <a:bodyPr/>
          <a:lstStyle/>
          <a:p>
            <a:r>
              <a:rPr lang="en-US" altLang="zh-CN" dirty="0"/>
              <a:t>Backup Slides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BE706-2A47-CBE8-4DD3-9D31A00F5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7720B-0A93-947C-1CCB-8CDC34F9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54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93C3B8F-3644-D03F-F7FE-3498C25E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247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E842B-504F-A534-138C-A95C23DAC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BA2FD-D698-5FF1-CE7B-A74DF1D6F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365125"/>
            <a:ext cx="10515600" cy="1325563"/>
          </a:xfrm>
        </p:spPr>
        <p:txBody>
          <a:bodyPr/>
          <a:lstStyle/>
          <a:p>
            <a:r>
              <a:rPr lang="en-US" dirty="0" err="1"/>
              <a:t>TrioSim</a:t>
            </a:r>
            <a:r>
              <a:rPr lang="zh-CN" altLang="en-US" dirty="0"/>
              <a:t> </a:t>
            </a:r>
            <a:r>
              <a:rPr lang="en-US" altLang="zh-CN" dirty="0"/>
              <a:t>Uniqueness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4DA72-A927-3440-EA7F-D5BE16053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1F1CA-3471-B935-51DA-8B86E6004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55</a:t>
            </a:fld>
            <a:endParaRPr 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981D72B-7A50-7D4C-FE1A-0DF004628175}"/>
              </a:ext>
            </a:extLst>
          </p:cNvPr>
          <p:cNvSpPr txBox="1"/>
          <p:nvPr/>
        </p:nvSpPr>
        <p:spPr>
          <a:xfrm>
            <a:off x="533402" y="1690688"/>
            <a:ext cx="5787885" cy="476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Helvetica Neue" panose="02000503000000020004" pitchFamily="2" charset="0"/>
                <a:cs typeface="Helvetica Neue" panose="02000503000000020004" pitchFamily="2" charset="0"/>
              </a:rPr>
              <a:t>Similar Tools: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AstraSim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–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Well-rounded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DistSim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–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Hybrid-parallelism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vTrain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–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LLM</a:t>
            </a:r>
          </a:p>
          <a:p>
            <a:pPr>
              <a:lnSpc>
                <a:spcPct val="150000"/>
              </a:lnSpc>
            </a:pPr>
            <a:r>
              <a:rPr lang="en-US" altLang="zh-CN" sz="2400" dirty="0" err="1">
                <a:latin typeface="Helvetica Neue" panose="02000503000000020004" pitchFamily="2" charset="0"/>
                <a:cs typeface="Helvetica Neue" panose="02000503000000020004" pitchFamily="2" charset="0"/>
              </a:rPr>
              <a:t>TrioSim</a:t>
            </a:r>
            <a:r>
              <a:rPr lang="en-US" altLang="zh-CN" sz="2400" dirty="0">
                <a:latin typeface="Helvetica Neue" panose="02000503000000020004" pitchFamily="2" charset="0"/>
                <a:cs typeface="Helvetica Neue" panose="02000503000000020004" pitchFamily="2" charset="0"/>
              </a:rPr>
              <a:t> Uniqueness: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Only require single-GPU traces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Good support for non-uniform network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Potential support for real-time monitoring and visualization</a:t>
            </a:r>
            <a:endParaRPr lang="en-US" altLang="zh-CN" sz="2400" dirty="0">
              <a:latin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E5891FE-D6B2-46DC-BA1C-D23043F03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548A4E6-DF91-BFD8-72B7-306E0DD6B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964" y="131696"/>
            <a:ext cx="4506684" cy="2630083"/>
          </a:xfrm>
          <a:prstGeom prst="rect">
            <a:avLst/>
          </a:prstGeom>
        </p:spPr>
      </p:pic>
      <p:sp>
        <p:nvSpPr>
          <p:cNvPr id="8" name="文本框 22">
            <a:extLst>
              <a:ext uri="{FF2B5EF4-FFF2-40B4-BE49-F238E27FC236}">
                <a16:creationId xmlns:a16="http://schemas.microsoft.com/office/drawing/2014/main" id="{8DD38227-4B89-7128-576B-4784E5792CCB}"/>
              </a:ext>
            </a:extLst>
          </p:cNvPr>
          <p:cNvSpPr txBox="1"/>
          <p:nvPr/>
        </p:nvSpPr>
        <p:spPr>
          <a:xfrm>
            <a:off x="7112964" y="2761779"/>
            <a:ext cx="4506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Helvetica Neue" panose="02000503000000020004" pitchFamily="2" charset="0"/>
                <a:cs typeface="Helvetica Neue" panose="02000503000000020004" pitchFamily="2" charset="0"/>
              </a:rPr>
              <a:t>AkitaRTM</a:t>
            </a:r>
            <a:r>
              <a:rPr lang="en-US" altLang="zh-CN" sz="2000" dirty="0">
                <a:latin typeface="Helvetica Neue" panose="02000503000000020004" pitchFamily="2" charset="0"/>
                <a:cs typeface="Helvetica Neue" panose="02000503000000020004" pitchFamily="2" charset="0"/>
              </a:rPr>
              <a:t>: real-time monitoring tool for computer architecture simulators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文本框 22">
            <a:extLst>
              <a:ext uri="{FF2B5EF4-FFF2-40B4-BE49-F238E27FC236}">
                <a16:creationId xmlns:a16="http://schemas.microsoft.com/office/drawing/2014/main" id="{2A3FB56A-618C-76E6-CD1C-EAB598AC6FDF}"/>
              </a:ext>
            </a:extLst>
          </p:cNvPr>
          <p:cNvSpPr txBox="1"/>
          <p:nvPr/>
        </p:nvSpPr>
        <p:spPr>
          <a:xfrm>
            <a:off x="7104497" y="6203597"/>
            <a:ext cx="4787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Helvetica Neue" panose="02000503000000020004" pitchFamily="2" charset="0"/>
                <a:cs typeface="Helvetica Neue" panose="02000503000000020004" pitchFamily="2" charset="0"/>
              </a:rPr>
              <a:t>Daisen: trace visualization tool for computer architecture simulators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6EB7EDE-AF94-003E-1116-50A55A9E3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185" t="1524" r="611" b="22615"/>
          <a:stretch>
            <a:fillRect/>
          </a:stretch>
        </p:blipFill>
        <p:spPr>
          <a:xfrm>
            <a:off x="7194239" y="3617337"/>
            <a:ext cx="4425409" cy="25622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393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65887-7652-63DE-4735-F0A16177C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BDB37-7D5D-C451-6150-73790F547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14A96-9FF2-4A42-D615-38F04DBC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43DA2-6EF0-F771-4568-368E82794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56</a:t>
            </a:fld>
            <a:endParaRPr lang="en-US" dirty="0"/>
          </a:p>
        </p:txBody>
      </p:sp>
      <p:pic>
        <p:nvPicPr>
          <p:cNvPr id="20" name="图片 19" descr="图表, 瀑布图&#10;&#10;AI 生成的内容可能不正确。">
            <a:extLst>
              <a:ext uri="{FF2B5EF4-FFF2-40B4-BE49-F238E27FC236}">
                <a16:creationId xmlns:a16="http://schemas.microsoft.com/office/drawing/2014/main" id="{C892BC22-3938-9193-AA8A-EEB836E3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570" y="1690688"/>
            <a:ext cx="5247286" cy="1484809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D2998D5E-D39E-78E9-2BBC-2BBB48A86B79}"/>
              </a:ext>
            </a:extLst>
          </p:cNvPr>
          <p:cNvSpPr txBox="1"/>
          <p:nvPr/>
        </p:nvSpPr>
        <p:spPr>
          <a:xfrm>
            <a:off x="544286" y="3537857"/>
            <a:ext cx="1063534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Case A: only one message in the link. </a:t>
            </a:r>
          </a:p>
          <a:p>
            <a:pPr marL="342900" indent="-342900">
              <a:buAutoNum type="arabicParenR"/>
            </a:pP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new message comes. </a:t>
            </a:r>
          </a:p>
          <a:p>
            <a:pPr marL="342900" indent="-342900">
              <a:buAutoNum type="arabicParenR"/>
            </a:pP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Routing, bandwidth allocation, and scheduling an event at the time, T1. </a:t>
            </a: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3)  No new message comes, the destination device receives the message at the time, T1. </a:t>
            </a:r>
            <a:endParaRPr lang="zh-CN" altLang="en-US" dirty="0"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B3BECA0-697C-90AD-E276-5D4E67C5E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858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5C804-983B-04AA-A4F2-E10D13F7B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C5BBD-612F-547C-881B-E681BC7B3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90E69-2603-044A-3D24-29EA1B755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8D670-910E-C0BB-9DD0-4B2F9783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57</a:t>
            </a:fld>
            <a:endParaRPr lang="en-US" dirty="0"/>
          </a:p>
        </p:txBody>
      </p:sp>
      <p:pic>
        <p:nvPicPr>
          <p:cNvPr id="20" name="图片 19" descr="图表, 瀑布图&#10;&#10;AI 生成的内容可能不正确。">
            <a:extLst>
              <a:ext uri="{FF2B5EF4-FFF2-40B4-BE49-F238E27FC236}">
                <a16:creationId xmlns:a16="http://schemas.microsoft.com/office/drawing/2014/main" id="{1CCE7011-8792-4BBC-F7CA-D6733783D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570" y="1690688"/>
            <a:ext cx="5247286" cy="1484809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99507837-6399-6D75-8964-7BD60BE5DCAE}"/>
              </a:ext>
            </a:extLst>
          </p:cNvPr>
          <p:cNvSpPr txBox="1"/>
          <p:nvPr/>
        </p:nvSpPr>
        <p:spPr>
          <a:xfrm>
            <a:off x="544286" y="3243942"/>
            <a:ext cx="114953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Case B: two messages in the link. </a:t>
            </a:r>
          </a:p>
          <a:p>
            <a:r>
              <a:rPr kumimoji="1"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4)  Send the message to the destination. Routing, bandwidth allocation, and scheduling events at the time, T2. </a:t>
            </a:r>
          </a:p>
          <a:p>
            <a:r>
              <a:rPr kumimoji="1"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5)  A new message starts to transfer, and the current two messages share at least one link. </a:t>
            </a:r>
          </a:p>
          <a:p>
            <a:r>
              <a:rPr kumimoji="1"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6)  Recalculate the bandwidth and reschedule the delivery events of all the packets that are currently in transit at the time, T3 and T5 separately. </a:t>
            </a:r>
          </a:p>
          <a:p>
            <a:r>
              <a:rPr kumimoji="1"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7)  The destination receives the orange message at the time, T3. Because the orange message is received, </a:t>
            </a:r>
          </a:p>
          <a:p>
            <a:r>
              <a:rPr kumimoji="1"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 recalculates the bandwidth and reschedules the delivery event for the blue message at the earlier time, T4. </a:t>
            </a:r>
          </a:p>
          <a:p>
            <a:r>
              <a:rPr kumimoji="1"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8) The destination receives the message at the time, T4.</a:t>
            </a:r>
            <a:endParaRPr kumimoji="1" lang="zh-CN" altLang="en-US" dirty="0">
              <a:latin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kumimoji="1" lang="zh-CN" altLang="en-US" dirty="0"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0B8B7D2-D57A-743E-B656-F8D145B2A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8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A01AC89-90DA-E92E-7E0A-FD14030B5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2839347"/>
            <a:ext cx="7696200" cy="3390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58</a:t>
            </a:fld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751316-83A9-A3CB-6502-FA8D98988785}"/>
              </a:ext>
            </a:extLst>
          </p:cNvPr>
          <p:cNvSpPr txBox="1"/>
          <p:nvPr/>
        </p:nvSpPr>
        <p:spPr>
          <a:xfrm>
            <a:off x="1375490" y="1421326"/>
            <a:ext cx="106711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Pipeline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parallelism</a:t>
            </a: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prediction error comparing using </a:t>
            </a:r>
            <a:r>
              <a:rPr lang="en-US" altLang="zh-CN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TrioSim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with applying pipeline parallelism on </a:t>
            </a:r>
            <a:r>
              <a:rPr lang="en-US" altLang="zh-CN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 A100 GPUs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average errors are </a:t>
            </a:r>
            <a:r>
              <a:rPr lang="en-US" altLang="zh-CN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6.82%, 6.58%, and 15.10%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</a:t>
            </a:r>
            <a:r>
              <a:rPr lang="en-US" altLang="zh-CN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 chunk, 2chunks, and 4 chunks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respectively.</a:t>
            </a:r>
          </a:p>
          <a:p>
            <a:r>
              <a:rPr lang="en-US" altLang="zh-C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Orange triangle: an abnormal value contrary to the theoretical expectation that execution times should decrease with more chunks.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032B862-E2D1-EC73-7D92-F0EF33C8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929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59</a:t>
            </a:fld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751316-83A9-A3CB-6502-FA8D98988785}"/>
              </a:ext>
            </a:extLst>
          </p:cNvPr>
          <p:cNvSpPr txBox="1"/>
          <p:nvPr/>
        </p:nvSpPr>
        <p:spPr>
          <a:xfrm>
            <a:off x="1375490" y="1421326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 &amp; computation time</a:t>
            </a:r>
            <a:endParaRPr lang="en-US" altLang="zh-CN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 and computation times for all the </a:t>
            </a:r>
            <a:r>
              <a:rPr lang="en-US" altLang="zh-CN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ATen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layers of Convolution and Linear operations during the forward stage of VGG-11 training by tensor parallelism on P1.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2FB8CE4-3E95-D851-BCCC-844C1A2A7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2679704"/>
            <a:ext cx="7442200" cy="3327400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2B0008B-F19C-AD3B-514A-296D2AF6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01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34C8700-AD1C-91AD-B423-41916187A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643" y="2351030"/>
            <a:ext cx="3363915" cy="24556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F942FF-0CFA-97C5-FB55-0B514BE55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E734-8635-7632-0F52-A22BFEEDF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05837-9942-72AA-391E-FAA0811E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C415B-A840-EB0A-BB0D-5E2DCD1B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26221-62F7-0D0B-268A-0B3128397DEE}"/>
              </a:ext>
            </a:extLst>
          </p:cNvPr>
          <p:cNvSpPr txBox="1"/>
          <p:nvPr/>
        </p:nvSpPr>
        <p:spPr>
          <a:xfrm>
            <a:off x="4858202" y="5354165"/>
            <a:ext cx="391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GB200 – </a:t>
            </a:r>
            <a:br>
              <a:rPr lang="en-US" altLang="zh-CN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altLang="zh-CN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</a:t>
            </a: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Grace CPUs, 2 Blackwell GPUs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784EDBD-6263-869D-9486-3DC9E38FC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844" y="1690688"/>
            <a:ext cx="2964800" cy="3531601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1C6FB553-8CF1-778E-665A-161B439AB121}"/>
              </a:ext>
            </a:extLst>
          </p:cNvPr>
          <p:cNvSpPr txBox="1"/>
          <p:nvPr/>
        </p:nvSpPr>
        <p:spPr>
          <a:xfrm>
            <a:off x="8657335" y="5326676"/>
            <a:ext cx="235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= 5 A</a:t>
            </a:r>
            <a:r>
              <a:rPr lang="en-US" altLang="zh-CN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100</a:t>
            </a:r>
            <a:r>
              <a:rPr lang="zh-CN" alt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altLang="zh-CN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GPUs</a:t>
            </a:r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F4528-EE56-0522-A942-0A4F1F76E4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9510" b="14999"/>
          <a:stretch/>
        </p:blipFill>
        <p:spPr>
          <a:xfrm>
            <a:off x="1175182" y="1663200"/>
            <a:ext cx="3086216" cy="3531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DF7C07-1302-4169-6817-192337F297B7}"/>
              </a:ext>
            </a:extLst>
          </p:cNvPr>
          <p:cNvSpPr txBox="1"/>
          <p:nvPr/>
        </p:nvSpPr>
        <p:spPr>
          <a:xfrm>
            <a:off x="1183388" y="5326676"/>
            <a:ext cx="311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Large Workload</a:t>
            </a:r>
          </a:p>
        </p:txBody>
      </p:sp>
    </p:spTree>
    <p:extLst>
      <p:ext uri="{BB962C8B-B14F-4D97-AF65-F5344CB8AC3E}">
        <p14:creationId xmlns:p14="http://schemas.microsoft.com/office/powerpoint/2010/main" val="2989051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42EDEF1-7477-FC05-25FF-90EA02CAD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650" y="2641751"/>
            <a:ext cx="7632700" cy="3467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9376E-1053-A8BF-3935-0AF9C954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CB05-8138-DEF6-1BD6-1748211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1B2E-85CF-D794-D25F-87EF9B6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60</a:t>
            </a:fld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751316-83A9-A3CB-6502-FA8D98988785}"/>
              </a:ext>
            </a:extLst>
          </p:cNvPr>
          <p:cNvSpPr txBox="1"/>
          <p:nvPr/>
        </p:nvSpPr>
        <p:spPr>
          <a:xfrm>
            <a:off x="1375490" y="1421326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 &amp; computation time</a:t>
            </a:r>
            <a:endParaRPr lang="en-US" altLang="zh-CN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 and computation time ratio for models training with tensor parallelism and data parallelism simulations on P1.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45F57-8589-7ACD-5858-4659F03B1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49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31826-BBEB-B36A-B62A-6D82043BF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2989A-8B93-C17C-BC44-56CF6C34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59CD-064E-E2E3-A7A7-3D129A533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82BE7-AC03-7A75-1D44-22AD873F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61</a:t>
            </a:fld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AEEDEA2-CC76-BAD3-49E9-80BE0E4B7746}"/>
              </a:ext>
            </a:extLst>
          </p:cNvPr>
          <p:cNvSpPr txBox="1"/>
          <p:nvPr/>
        </p:nvSpPr>
        <p:spPr>
          <a:xfrm>
            <a:off x="1375490" y="1421326"/>
            <a:ext cx="10515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New GPUs validation-----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validate on P3, 8 H100 systems</a:t>
            </a:r>
          </a:p>
          <a:p>
            <a:endParaRPr lang="en-US" altLang="zh-CN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Case 1 (cross-GPU prediction), </a:t>
            </a:r>
            <a:r>
              <a:rPr lang="en-US" altLang="zh-CN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input (1xA40 &amp; 1xA100, BS128), output (8xH100, BS256); </a:t>
            </a: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traces from single A40 and A100 GPUs with a batch size of 128—</a:t>
            </a: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following Li’s model—to predict the performance on the 8 H100 system at batch size 256. </a:t>
            </a:r>
          </a:p>
          <a:p>
            <a:endParaRPr lang="en-US" altLang="zh-CN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Case 2 (same-GPU prediction), </a:t>
            </a:r>
            <a:r>
              <a:rPr lang="en-US" altLang="zh-CN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input (1xH100, BS256), output (8xH100, BS256) </a:t>
            </a: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traces for a batch size of 256 on a single H100 GPU and use it as input of </a:t>
            </a:r>
            <a:r>
              <a:rPr lang="en-US" altLang="zh-CN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TrioSim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predict performance for the 8 H100 system.</a:t>
            </a:r>
          </a:p>
          <a:p>
            <a:endParaRPr lang="en-US" altLang="zh-CN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264C5FD-3533-3533-22F8-24EA47254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278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469D7-C2EE-DC2B-CB11-210E3BD79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B0810-1E1D-01A0-E210-F39EFA9D9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82963-4022-F801-B124-9F07ECCFD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4896C-9EAF-16FD-B79D-A2847F32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62</a:t>
            </a:fld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F45F03-4DEE-CEE2-8C10-42A4D1FEBB98}"/>
              </a:ext>
            </a:extLst>
          </p:cNvPr>
          <p:cNvSpPr txBox="1"/>
          <p:nvPr/>
        </p:nvSpPr>
        <p:spPr>
          <a:xfrm>
            <a:off x="1375490" y="1421326"/>
            <a:ext cx="10515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New GPUs validation-----</a:t>
            </a:r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validate on P3, 8 H100 systems</a:t>
            </a:r>
            <a:endParaRPr lang="en-US" altLang="zh-CN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Case 1 (cross-GPU prediction), </a:t>
            </a: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average error is </a:t>
            </a:r>
            <a:r>
              <a:rPr lang="en-US" altLang="zh-CN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9.09%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data parallelism, </a:t>
            </a:r>
            <a:r>
              <a:rPr lang="en-US" altLang="zh-CN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9.07%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tensor parallelism</a:t>
            </a:r>
          </a:p>
          <a:p>
            <a:r>
              <a:rPr lang="en-US" altLang="zh-CN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Case 2 (same-GPU prediction), </a:t>
            </a: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average error is </a:t>
            </a:r>
            <a:r>
              <a:rPr lang="en-US" altLang="zh-CN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6.69%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data parallelism, </a:t>
            </a:r>
            <a:r>
              <a:rPr lang="en-US" altLang="zh-CN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9.09%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tensor parallelism</a:t>
            </a:r>
          </a:p>
        </p:txBody>
      </p:sp>
      <p:pic>
        <p:nvPicPr>
          <p:cNvPr id="5" name="图片 4" descr="图表, 条形图&#10;&#10;AI 生成的内容可能不正确。">
            <a:extLst>
              <a:ext uri="{FF2B5EF4-FFF2-40B4-BE49-F238E27FC236}">
                <a16:creationId xmlns:a16="http://schemas.microsoft.com/office/drawing/2014/main" id="{38872C55-4F73-33E9-5697-C7C9234D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744" y="3042746"/>
            <a:ext cx="7466435" cy="3450130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20DC178-AFC0-D0F3-76D9-78AD03F3F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920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49024-CACE-B4D6-1250-0C14E9FE2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7C5A7-0747-3E81-B0C7-F1EA431D6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A4FB8-BE2A-4271-9501-735EEFF5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F3664-A6CC-CC1E-1E77-D4517EE4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63</a:t>
            </a:fld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8E424B4-F1F5-9D86-783F-29E453BBD45A}"/>
              </a:ext>
            </a:extLst>
          </p:cNvPr>
          <p:cNvSpPr txBox="1"/>
          <p:nvPr/>
        </p:nvSpPr>
        <p:spPr>
          <a:xfrm>
            <a:off x="1375490" y="1421326"/>
            <a:ext cx="10515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New GPUs validation-----</a:t>
            </a:r>
            <a:r>
              <a:rPr lang="en-US" altLang="zh-CN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validate on P3, 8 H100 systems</a:t>
            </a:r>
          </a:p>
          <a:p>
            <a:r>
              <a:rPr lang="en-US" altLang="zh-CN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Case 1 (cross-GPU prediction), </a:t>
            </a: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average error is </a:t>
            </a:r>
            <a:r>
              <a:rPr lang="en-US" altLang="zh-CN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5.65%, 16.28%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pipeline parallelism with 1, and 2 chunks, respectively.</a:t>
            </a:r>
          </a:p>
          <a:p>
            <a:r>
              <a:rPr lang="en-US" altLang="zh-CN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Case 2 (same-GPU prediction), </a:t>
            </a: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average error is </a:t>
            </a:r>
            <a:r>
              <a:rPr lang="en-US" altLang="zh-CN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4.20%, 13.76%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pipeline parallelism with 1, and 2 chunks, respectively.</a:t>
            </a:r>
          </a:p>
        </p:txBody>
      </p:sp>
      <p:pic>
        <p:nvPicPr>
          <p:cNvPr id="5" name="图片 4" descr="图表, 条形图&#10;&#10;AI 生成的内容可能不正确。">
            <a:extLst>
              <a:ext uri="{FF2B5EF4-FFF2-40B4-BE49-F238E27FC236}">
                <a16:creationId xmlns:a16="http://schemas.microsoft.com/office/drawing/2014/main" id="{7007E6A2-D90D-FFC8-C166-F24BA1136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992" y="3076156"/>
            <a:ext cx="7557132" cy="3280194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03F8E8C-06CF-DA73-8F81-762C1AD3B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20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E734-8635-7632-0F52-A22BFEEDF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05837-9942-72AA-391E-FAA0811E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C415B-A840-EB0A-BB0D-5E2DCD1B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7</a:t>
            </a:fld>
            <a:endParaRPr lang="en-US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5883A4F4-F079-3DDF-AD23-0D0BE152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510" b="14999"/>
          <a:stretch/>
        </p:blipFill>
        <p:spPr>
          <a:xfrm>
            <a:off x="735917" y="452236"/>
            <a:ext cx="3086216" cy="353160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2F9E2A1-4F5F-1FF1-7D72-3944B1BFF5BE}"/>
              </a:ext>
            </a:extLst>
          </p:cNvPr>
          <p:cNvSpPr txBox="1"/>
          <p:nvPr/>
        </p:nvSpPr>
        <p:spPr>
          <a:xfrm>
            <a:off x="744123" y="4247588"/>
            <a:ext cx="311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Large Workload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F8E18BB-5E47-08B4-91F8-7C5410153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652" y="543604"/>
            <a:ext cx="2811390" cy="3348863"/>
          </a:xfrm>
          <a:prstGeom prst="rect">
            <a:avLst/>
          </a:prstGeom>
        </p:spPr>
      </p:pic>
      <p:pic>
        <p:nvPicPr>
          <p:cNvPr id="3074" name="Picture 2" descr="@tsarnick's video Tweet">
            <a:extLst>
              <a:ext uri="{FF2B5EF4-FFF2-40B4-BE49-F238E27FC236}">
                <a16:creationId xmlns:a16="http://schemas.microsoft.com/office/drawing/2014/main" id="{51F6A24C-DDEB-3AD2-30B1-B893AB37B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7" r="13154"/>
          <a:stretch>
            <a:fillRect/>
          </a:stretch>
        </p:blipFill>
        <p:spPr bwMode="auto">
          <a:xfrm>
            <a:off x="8153400" y="464726"/>
            <a:ext cx="2929635" cy="344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9ECD0B12-E190-5C3C-3DC0-EEB1BB780275}"/>
              </a:ext>
            </a:extLst>
          </p:cNvPr>
          <p:cNvSpPr txBox="1"/>
          <p:nvPr/>
        </p:nvSpPr>
        <p:spPr>
          <a:xfrm>
            <a:off x="7670134" y="4266712"/>
            <a:ext cx="4074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NVL 72 – </a:t>
            </a:r>
            <a:b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36 Grace CPUs, 72 Blackwell GPUs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6D424C-EC13-3915-1FC1-2ACD0EB92EF6}"/>
              </a:ext>
            </a:extLst>
          </p:cNvPr>
          <p:cNvSpPr txBox="1"/>
          <p:nvPr/>
        </p:nvSpPr>
        <p:spPr>
          <a:xfrm>
            <a:off x="3895305" y="4266224"/>
            <a:ext cx="391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GB200 – </a:t>
            </a:r>
            <a:br>
              <a:rPr lang="en-US" altLang="zh-CN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altLang="zh-CN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</a:t>
            </a: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Grace CPUs, 2 Blackwell GPUs </a:t>
            </a:r>
          </a:p>
        </p:txBody>
      </p:sp>
    </p:spTree>
    <p:extLst>
      <p:ext uri="{BB962C8B-B14F-4D97-AF65-F5344CB8AC3E}">
        <p14:creationId xmlns:p14="http://schemas.microsoft.com/office/powerpoint/2010/main" val="2443134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E3289-04CC-03F1-C6D0-42FCE3830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340F4-AA7C-EC6C-8085-D06E2020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D1546-696A-F977-B861-3DF5289D8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31575-C974-DD0B-739F-D34CBDD29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773516-1CF3-56EA-AA36-59317C8C2E37}"/>
              </a:ext>
            </a:extLst>
          </p:cNvPr>
          <p:cNvSpPr txBox="1"/>
          <p:nvPr/>
        </p:nvSpPr>
        <p:spPr>
          <a:xfrm>
            <a:off x="778510" y="5076935"/>
            <a:ext cx="1063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DB2D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Large Compute, Large Memory, Large Communication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5AD8B7FB-839A-EFCE-F622-75B1B1DAA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510" b="14999"/>
          <a:stretch/>
        </p:blipFill>
        <p:spPr>
          <a:xfrm>
            <a:off x="735917" y="452236"/>
            <a:ext cx="3086216" cy="353160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919CCAC7-3341-AAC8-D48F-B9962A625858}"/>
              </a:ext>
            </a:extLst>
          </p:cNvPr>
          <p:cNvSpPr txBox="1"/>
          <p:nvPr/>
        </p:nvSpPr>
        <p:spPr>
          <a:xfrm>
            <a:off x="744123" y="4247588"/>
            <a:ext cx="311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Large Workload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107B88D-B386-8E07-76AE-C5980F805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652" y="543604"/>
            <a:ext cx="2811390" cy="3348863"/>
          </a:xfrm>
          <a:prstGeom prst="rect">
            <a:avLst/>
          </a:prstGeom>
        </p:spPr>
      </p:pic>
      <p:pic>
        <p:nvPicPr>
          <p:cNvPr id="3074" name="Picture 2" descr="@tsarnick's video Tweet">
            <a:extLst>
              <a:ext uri="{FF2B5EF4-FFF2-40B4-BE49-F238E27FC236}">
                <a16:creationId xmlns:a16="http://schemas.microsoft.com/office/drawing/2014/main" id="{43AE29E4-85A9-D9C6-F491-D00760C5F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7" r="13154"/>
          <a:stretch>
            <a:fillRect/>
          </a:stretch>
        </p:blipFill>
        <p:spPr bwMode="auto">
          <a:xfrm>
            <a:off x="8153400" y="464726"/>
            <a:ext cx="2929635" cy="344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ACF08CF2-A127-0588-B291-7E93A904BFCF}"/>
              </a:ext>
            </a:extLst>
          </p:cNvPr>
          <p:cNvSpPr txBox="1"/>
          <p:nvPr/>
        </p:nvSpPr>
        <p:spPr>
          <a:xfrm>
            <a:off x="7670134" y="4266712"/>
            <a:ext cx="4074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NVL 72 – </a:t>
            </a:r>
            <a:b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36 Grace CPUs, 72 Blackwell GPUs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DB54B-EAE4-3183-4759-813E2745BBA0}"/>
              </a:ext>
            </a:extLst>
          </p:cNvPr>
          <p:cNvSpPr txBox="1"/>
          <p:nvPr/>
        </p:nvSpPr>
        <p:spPr>
          <a:xfrm>
            <a:off x="3895305" y="4266224"/>
            <a:ext cx="391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GB200 – </a:t>
            </a:r>
            <a:br>
              <a:rPr lang="en-US" altLang="zh-CN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altLang="zh-CN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</a:t>
            </a: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Grace CPUs, 2 Blackwell GPUs </a:t>
            </a:r>
          </a:p>
        </p:txBody>
      </p:sp>
    </p:spTree>
    <p:extLst>
      <p:ext uri="{BB962C8B-B14F-4D97-AF65-F5344CB8AC3E}">
        <p14:creationId xmlns:p14="http://schemas.microsoft.com/office/powerpoint/2010/main" val="367447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E734-8635-7632-0F52-A22BFEEDF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27B-6FD6-7A41-9B7F-D88170C875A7}" type="datetime1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05837-9942-72AA-391E-FAA0811E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TrioSim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C415B-A840-EB0A-BB0D-5E2DCD1B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FA71-CF66-0441-945B-4313F344C7C8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6E54632B-6B97-269D-3F8D-186297A27558}"/>
              </a:ext>
            </a:extLst>
          </p:cNvPr>
          <p:cNvSpPr txBox="1"/>
          <p:nvPr/>
        </p:nvSpPr>
        <p:spPr>
          <a:xfrm>
            <a:off x="778510" y="5670103"/>
            <a:ext cx="1063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DB2D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Simulators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AC1E9E-9244-E01F-C074-0FDA104DBE9E}"/>
              </a:ext>
            </a:extLst>
          </p:cNvPr>
          <p:cNvSpPr txBox="1"/>
          <p:nvPr/>
        </p:nvSpPr>
        <p:spPr>
          <a:xfrm>
            <a:off x="778510" y="4983857"/>
            <a:ext cx="1063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DB2D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Large Compute, Large Memory, Large Communication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BD28C8F-34E2-3D12-0DCD-47E4F555B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510" b="14999"/>
          <a:stretch/>
        </p:blipFill>
        <p:spPr>
          <a:xfrm>
            <a:off x="735917" y="452236"/>
            <a:ext cx="3086216" cy="3531600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158BCEF7-EE94-672F-9D0F-368B2C8959B2}"/>
              </a:ext>
            </a:extLst>
          </p:cNvPr>
          <p:cNvSpPr txBox="1"/>
          <p:nvPr/>
        </p:nvSpPr>
        <p:spPr>
          <a:xfrm>
            <a:off x="744123" y="4247588"/>
            <a:ext cx="311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Large Workload</a:t>
            </a:r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E60464BC-BA3A-C855-39D2-899D59E05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652" y="543604"/>
            <a:ext cx="2811390" cy="3348863"/>
          </a:xfrm>
          <a:prstGeom prst="rect">
            <a:avLst/>
          </a:prstGeom>
        </p:spPr>
      </p:pic>
      <p:pic>
        <p:nvPicPr>
          <p:cNvPr id="11" name="Picture 2" descr="@tsarnick's video Tweet">
            <a:extLst>
              <a:ext uri="{FF2B5EF4-FFF2-40B4-BE49-F238E27FC236}">
                <a16:creationId xmlns:a16="http://schemas.microsoft.com/office/drawing/2014/main" id="{B2A4B7A9-1EA3-5EA9-CE59-1BB12D772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7" r="13154"/>
          <a:stretch>
            <a:fillRect/>
          </a:stretch>
        </p:blipFill>
        <p:spPr bwMode="auto">
          <a:xfrm>
            <a:off x="8153400" y="464726"/>
            <a:ext cx="2929635" cy="344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ABFB945E-8282-EFEC-CF09-6F052D7FFA42}"/>
              </a:ext>
            </a:extLst>
          </p:cNvPr>
          <p:cNvSpPr txBox="1"/>
          <p:nvPr/>
        </p:nvSpPr>
        <p:spPr>
          <a:xfrm>
            <a:off x="7670134" y="4266712"/>
            <a:ext cx="4074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NVL 72 – </a:t>
            </a:r>
            <a:b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36 Grace CPUs, 72 Blackwell GPUs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4467ED-B861-EC89-E180-2267D8AD2564}"/>
              </a:ext>
            </a:extLst>
          </p:cNvPr>
          <p:cNvSpPr txBox="1"/>
          <p:nvPr/>
        </p:nvSpPr>
        <p:spPr>
          <a:xfrm>
            <a:off x="3895305" y="4266224"/>
            <a:ext cx="391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GB200 – </a:t>
            </a:r>
            <a:br>
              <a:rPr lang="en-US" altLang="zh-CN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altLang="zh-CN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</a:t>
            </a: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Grace CPUs, 2 Blackwell GPUs </a:t>
            </a:r>
          </a:p>
        </p:txBody>
      </p:sp>
    </p:spTree>
    <p:extLst>
      <p:ext uri="{BB962C8B-B14F-4D97-AF65-F5344CB8AC3E}">
        <p14:creationId xmlns:p14="http://schemas.microsoft.com/office/powerpoint/2010/main" val="4112938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sarchl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CB2D1"/>
      </a:accent1>
      <a:accent2>
        <a:srgbClr val="F1833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8100">
          <a:solidFill>
            <a:schemeClr val="tx1"/>
          </a:solidFill>
        </a:ln>
      </a:spPr>
      <a:bodyPr rtlCol="0" anchor="ctr"/>
      <a:lstStyle>
        <a:defPPr algn="ctr">
          <a:defRPr b="1" dirty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rchl" id="{F2EA8951-E222-C14F-B986-96679E5F1443}" vid="{732757FF-9DC1-4A48-B335-BCB79187A3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44546A"/>
    </a:dk2>
    <a:lt2>
      <a:srgbClr val="E7E6E6"/>
    </a:lt2>
    <a:accent1>
      <a:srgbClr val="3CB2D1"/>
    </a:accent1>
    <a:accent2>
      <a:srgbClr val="F1833F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44546A"/>
    </a:dk2>
    <a:lt2>
      <a:srgbClr val="E7E6E6"/>
    </a:lt2>
    <a:accent1>
      <a:srgbClr val="3CB2D1"/>
    </a:accent1>
    <a:accent2>
      <a:srgbClr val="F1833F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38203</TotalTime>
  <Words>2151</Words>
  <Application>Microsoft Macintosh PowerPoint</Application>
  <PresentationFormat>Widescreen</PresentationFormat>
  <Paragraphs>575</Paragraphs>
  <Slides>63</Slides>
  <Notes>63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Arial</vt:lpstr>
      <vt:lpstr>Calibri</vt:lpstr>
      <vt:lpstr>Georgia</vt:lpstr>
      <vt:lpstr>Helvetica Neue</vt:lpstr>
      <vt:lpstr>Helvetica Neue Condensed</vt:lpstr>
      <vt:lpstr>HELVETICA NEUE CONDENSED BLACK</vt:lpstr>
      <vt:lpstr>HELVETICA NEUE CONDENSED BLACK</vt:lpstr>
      <vt:lpstr>Helvetica Neue Light</vt:lpstr>
      <vt:lpstr>Helvetica Neue Medium</vt:lpstr>
      <vt:lpstr>sarchl</vt:lpstr>
      <vt:lpstr>                      : a Lightweight Simulator for Large-Scale DNN Workloads on Multi-GPU Systems</vt:lpstr>
      <vt:lpstr>                      : a Lightweight Simulator for Large-Scale DNN Workloads on Multi-GPU Systems</vt:lpstr>
      <vt:lpstr>Light</vt:lpstr>
      <vt:lpstr>PowerPoint Presentation</vt:lpstr>
      <vt:lpstr>Motivation</vt:lpstr>
      <vt:lpstr>Motivation</vt:lpstr>
      <vt:lpstr>PowerPoint Presentation</vt:lpstr>
      <vt:lpstr>PowerPoint Presentation</vt:lpstr>
      <vt:lpstr>PowerPoint Presentation</vt:lpstr>
      <vt:lpstr>GPU Simulators</vt:lpstr>
      <vt:lpstr>Simulation Performance</vt:lpstr>
      <vt:lpstr>Solutions</vt:lpstr>
      <vt:lpstr>The Design of TrioSim</vt:lpstr>
      <vt:lpstr>The Design of TrioSim</vt:lpstr>
      <vt:lpstr>The Design of TrioSim</vt:lpstr>
      <vt:lpstr>TrioSim</vt:lpstr>
      <vt:lpstr>TrioSim</vt:lpstr>
      <vt:lpstr>TrioSim</vt:lpstr>
      <vt:lpstr>TrioSim</vt:lpstr>
      <vt:lpstr>TrioSim</vt:lpstr>
      <vt:lpstr>TrioSim</vt:lpstr>
      <vt:lpstr>TrioSim</vt:lpstr>
      <vt:lpstr>TrioSim</vt:lpstr>
      <vt:lpstr>TrioSim</vt:lpstr>
      <vt:lpstr>TrioSim</vt:lpstr>
      <vt:lpstr>TrioSim</vt:lpstr>
      <vt:lpstr>TrioSim</vt:lpstr>
      <vt:lpstr>TrioSim</vt:lpstr>
      <vt:lpstr>MICRO 2023</vt:lpstr>
      <vt:lpstr>MICRO 2023</vt:lpstr>
      <vt:lpstr>TrioSim</vt:lpstr>
      <vt:lpstr>TrioSim</vt:lpstr>
      <vt:lpstr>TrioSim</vt:lpstr>
      <vt:lpstr>TrioSim</vt:lpstr>
      <vt:lpstr>TrioSim</vt:lpstr>
      <vt:lpstr>TrioSim</vt:lpstr>
      <vt:lpstr>The Validation of TrioSim</vt:lpstr>
      <vt:lpstr>Validation Experiment</vt:lpstr>
      <vt:lpstr>Validation Experiment</vt:lpstr>
      <vt:lpstr>Validation Experiment</vt:lpstr>
      <vt:lpstr>Validation Experiment</vt:lpstr>
      <vt:lpstr>Validation Experiment</vt:lpstr>
      <vt:lpstr>The Use Cases of TrioSim</vt:lpstr>
      <vt:lpstr>Moving Parts</vt:lpstr>
      <vt:lpstr>Use Cases</vt:lpstr>
      <vt:lpstr>Use Cases</vt:lpstr>
      <vt:lpstr>Use Cases</vt:lpstr>
      <vt:lpstr>Use Cases</vt:lpstr>
      <vt:lpstr>Use Cases</vt:lpstr>
      <vt:lpstr>Use Cases</vt:lpstr>
      <vt:lpstr>Use Cases</vt:lpstr>
      <vt:lpstr>Summary</vt:lpstr>
      <vt:lpstr>PowerPoint Presentation</vt:lpstr>
      <vt:lpstr>Backup Slides</vt:lpstr>
      <vt:lpstr>TrioSim Uniqueness</vt:lpstr>
      <vt:lpstr>TrioSim</vt:lpstr>
      <vt:lpstr>TrioSim</vt:lpstr>
      <vt:lpstr>Experiment</vt:lpstr>
      <vt:lpstr>Experiment</vt:lpstr>
      <vt:lpstr>Experiment</vt:lpstr>
      <vt:lpstr>Experiment</vt:lpstr>
      <vt:lpstr>Experiment</vt:lpstr>
      <vt:lpstr>Experiment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Sun, Yifan</dc:creator>
  <cp:lastModifiedBy>Sun, Yifan</cp:lastModifiedBy>
  <cp:revision>847</cp:revision>
  <dcterms:created xsi:type="dcterms:W3CDTF">2021-11-03T15:29:42Z</dcterms:created>
  <dcterms:modified xsi:type="dcterms:W3CDTF">2025-07-07T19:43:11Z</dcterms:modified>
</cp:coreProperties>
</file>